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4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" d="100"/>
          <a:sy n="11" d="100"/>
        </p:scale>
        <p:origin x="-3427" y="-1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5FF8-99F5-4D0F-A047-659CF29334FA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8EFF-184A-452F-9136-78A9AF617C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46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/>
              <a:t> </a:t>
            </a:r>
            <a:r>
              <a:rPr lang="ru-RU" dirty="0" smtClean="0"/>
              <a:t>Нельзя избежать врачебных ошибок. Однако при этом можно и должно уменьшать их количество. Но как? Главный путь - это систематический анализ ошибок в каждом лечебном учреждении. В хорошей клинике, любой, даже самый маленький промах врача, который не повлек за собой последствий для больного, разбирется на следующий же день. А серьезные ошибки обсуждаются на больничной конференции с обязательным участием студентов. При этом не имеет значения, кто их допустил - профессор, доцент, заведующий отделением или дежурный врач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B433-D11B-421B-9435-57AF220EC0B1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76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B433-D11B-421B-9435-57AF220EC0B1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0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B433-D11B-421B-9435-57AF220EC0B1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17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5E8C-E9F9-4676-8834-9FE58630101A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9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5E8C-E9F9-4676-8834-9FE58630101A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8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5E8C-E9F9-4676-8834-9FE58630101A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2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B433-D11B-421B-9435-57AF220EC0B1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3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5E8C-E9F9-4676-8834-9FE58630101A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8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defTabSz="964783">
              <a:defRPr/>
            </a:pPr>
            <a:r>
              <a:rPr lang="ru-RU" sz="1300" dirty="0"/>
              <a:t>В древнем мире пользовались фразой Primun Non Nocere </a:t>
            </a:r>
            <a:r>
              <a:rPr lang="ru-RU" sz="1300" b="1" dirty="0"/>
              <a:t>[«Прежде всего, не навреди»],</a:t>
            </a:r>
            <a:r>
              <a:rPr lang="ru-RU" sz="1300" dirty="0"/>
              <a:t> выражавшая медицинскую гуманность и характеризовавшая необходимость избегать неправильных действий.</a:t>
            </a:r>
            <a:endParaRPr lang="de-DE" sz="1300" dirty="0"/>
          </a:p>
          <a:p>
            <a:endParaRPr lang="ru-RU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B433-D11B-421B-9435-57AF220EC0B1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9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Врачебные ошибки — неправильные действия или бездействие врача при исполнении им своих профессиональных обязанностей, не являющиеся следствием его недобросовестности и не содержащие состава преступления или признаков проступка.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B433-D11B-421B-9435-57AF220EC0B1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4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5E8C-E9F9-4676-8834-9FE58630101A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9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5E8C-E9F9-4676-8834-9FE58630101A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8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B433-D11B-421B-9435-57AF220EC0B1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3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5E8C-E9F9-4676-8834-9FE58630101A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6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1B433-D11B-421B-9435-57AF220EC0B1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02660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12967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53423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239142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9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5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02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32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58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414209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2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60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5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95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640929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1825096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2227321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30934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797611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07176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2122984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712285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2170161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2564808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4026750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521628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4679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73288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91339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119432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179829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5415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09. März 2005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264599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09. März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15341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0398-5A2F-4BD2-9CF4-E34A3402AE6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10D9-BD62-45A6-BB8F-3DFF5E0ED14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09. März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Russisch-Deutsches Symposium zur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30254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093296"/>
            <a:ext cx="7056784" cy="457200"/>
          </a:xfrm>
        </p:spPr>
        <p:txBody>
          <a:bodyPr/>
          <a:lstStyle/>
          <a:p>
            <a:r>
              <a:rPr lang="de-DE" altLang="de-DE" sz="1600" dirty="0" smtClean="0">
                <a:solidFill>
                  <a:srgbClr val="000000"/>
                </a:solidFill>
              </a:rPr>
              <a:t>Dr. A.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Resnikov</a:t>
            </a:r>
            <a:r>
              <a:rPr lang="de-DE" altLang="de-DE" sz="1600" dirty="0" smtClean="0">
                <a:solidFill>
                  <a:srgbClr val="000000"/>
                </a:solidFill>
              </a:rPr>
              <a:t>   Moskau Russisch-Deutsches Symposium</a:t>
            </a:r>
            <a:endParaRPr lang="de-DE" altLang="de-DE" sz="1600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84325" y="404664"/>
            <a:ext cx="709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de-DE" sz="2000" kern="0" dirty="0">
                <a:solidFill>
                  <a:srgbClr val="2D2DB9"/>
                </a:solidFill>
                <a:latin typeface="Verdana" pitchFamily="34" charset="0"/>
                <a:cs typeface="Arial"/>
              </a:rPr>
              <a:t>Врачебная палата Германии</a:t>
            </a:r>
            <a:br>
              <a:rPr lang="ru-RU" altLang="de-DE" sz="2000" kern="0" dirty="0">
                <a:solidFill>
                  <a:srgbClr val="2D2DB9"/>
                </a:solidFill>
                <a:latin typeface="Verdana" pitchFamily="34" charset="0"/>
                <a:cs typeface="Arial"/>
              </a:rPr>
            </a:br>
            <a:r>
              <a:rPr lang="ru-RU" altLang="de-DE" sz="2000" kern="0" dirty="0">
                <a:solidFill>
                  <a:srgbClr val="2D2DB9"/>
                </a:solidFill>
                <a:latin typeface="Verdana" pitchFamily="34" charset="0"/>
                <a:cs typeface="Arial"/>
              </a:rPr>
              <a:t>Немецкое респираторное общество.</a:t>
            </a:r>
            <a:br>
              <a:rPr lang="ru-RU" altLang="de-DE" sz="2000" kern="0" dirty="0">
                <a:solidFill>
                  <a:srgbClr val="2D2DB9"/>
                </a:solidFill>
                <a:latin typeface="Verdana" pitchFamily="34" charset="0"/>
                <a:cs typeface="Arial"/>
              </a:rPr>
            </a:br>
            <a:r>
              <a:rPr lang="ru-RU" altLang="de-DE" sz="2000" kern="0" dirty="0">
                <a:solidFill>
                  <a:srgbClr val="2D2DB9"/>
                </a:solidFill>
                <a:latin typeface="Verdana" pitchFamily="34" charset="0"/>
                <a:cs typeface="Arial"/>
              </a:rPr>
              <a:t>ЕАМА</a:t>
            </a:r>
            <a:endParaRPr lang="de-DE" sz="1400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Resnikov\Documents\My Scans\Berufsverband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29" y="664309"/>
            <a:ext cx="71278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snikov\Documents\My Scans\EAMA\Logo EAMA241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1"/>
            <a:ext cx="648072" cy="7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67544" y="1429877"/>
            <a:ext cx="828092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2800" b="1" kern="0" dirty="0">
                <a:solidFill>
                  <a:srgbClr val="004D80"/>
                </a:solidFill>
                <a:latin typeface="Avenir45BookLight"/>
              </a:rPr>
              <a:t>Empfehlungen zur</a:t>
            </a:r>
            <a:r>
              <a:rPr lang="ru-RU" sz="2800" b="1" kern="0" dirty="0">
                <a:solidFill>
                  <a:srgbClr val="004D80"/>
                </a:solidFill>
                <a:latin typeface="Avenir45BookLight"/>
              </a:rPr>
              <a:t> </a:t>
            </a:r>
            <a:r>
              <a:rPr lang="de-DE" sz="2800" b="1" kern="0" dirty="0">
                <a:solidFill>
                  <a:srgbClr val="004D80"/>
                </a:solidFill>
                <a:latin typeface="Avenir45BookLight"/>
              </a:rPr>
              <a:t>Einführung von Critical </a:t>
            </a:r>
            <a:r>
              <a:rPr lang="de-DE" sz="2800" b="1" kern="0" dirty="0" err="1">
                <a:solidFill>
                  <a:srgbClr val="004D80"/>
                </a:solidFill>
                <a:latin typeface="Avenir45BookLight"/>
              </a:rPr>
              <a:t>Incident</a:t>
            </a:r>
            <a:r>
              <a:rPr lang="ru-RU" sz="2800" b="1" kern="0" dirty="0">
                <a:solidFill>
                  <a:srgbClr val="004D80"/>
                </a:solidFill>
                <a:latin typeface="Avenir45BookLight"/>
              </a:rPr>
              <a:t>  </a:t>
            </a:r>
            <a:r>
              <a:rPr lang="de-DE" sz="2800" b="1" kern="0" dirty="0">
                <a:solidFill>
                  <a:srgbClr val="004D80"/>
                </a:solidFill>
                <a:latin typeface="Avenir45BookLight"/>
              </a:rPr>
              <a:t>Reporting Systemen (CIRS)</a:t>
            </a:r>
            <a:endParaRPr lang="de-DE" sz="3600" b="1" kern="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de-DE" sz="4400" kern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ru-RU" sz="4400" kern="0" dirty="0">
                <a:solidFill>
                  <a:prstClr val="black"/>
                </a:solidFill>
                <a:latin typeface="Calibri"/>
              </a:rPr>
              <a:t> </a:t>
            </a:r>
            <a:endParaRPr lang="de-DE" sz="4400" kern="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ru-RU" sz="4400" kern="0" dirty="0">
                <a:solidFill>
                  <a:prstClr val="black"/>
                </a:solidFill>
                <a:latin typeface="Calibri"/>
              </a:rPr>
              <a:t>Введение в систему критических отчетов (сообщений) оказания медицинской помощи-</a:t>
            </a:r>
            <a:r>
              <a:rPr lang="ru-RU" sz="4400" b="1" kern="0" dirty="0">
                <a:solidFill>
                  <a:prstClr val="black"/>
                </a:solidFill>
                <a:latin typeface="Calibri"/>
              </a:rPr>
              <a:t>(</a:t>
            </a:r>
            <a:r>
              <a:rPr lang="de-DE" sz="4400" b="1" kern="0" dirty="0">
                <a:solidFill>
                  <a:prstClr val="black"/>
                </a:solidFill>
                <a:latin typeface="Calibri"/>
              </a:rPr>
              <a:t>CIRS)-</a:t>
            </a:r>
            <a:endParaRPr lang="ru-RU" sz="4400" b="1" kern="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20000"/>
              </a:spcBef>
              <a:defRPr/>
            </a:pPr>
            <a:endParaRPr lang="ru-RU" sz="2400" kern="0" dirty="0">
              <a:solidFill>
                <a:sysClr val="windowText" lastClr="0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76456" y="6643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251520" y="2492896"/>
            <a:ext cx="7352109" cy="782960"/>
          </a:xfrm>
        </p:spPr>
        <p:txBody>
          <a:bodyPr/>
          <a:lstStyle/>
          <a:p>
            <a:r>
              <a:rPr lang="ru-RU" sz="48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На ошибках учатся</a:t>
            </a:r>
            <a:endParaRPr lang="de-DE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63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0323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Лист регистрации </a:t>
            </a:r>
            <a:r>
              <a:rPr lang="de-DE" b="1" dirty="0" smtClean="0"/>
              <a:t>CIRS</a:t>
            </a:r>
            <a:r>
              <a:rPr lang="ru-RU" b="1" dirty="0" smtClean="0"/>
              <a:t> </a:t>
            </a:r>
            <a:endParaRPr lang="de-DE" b="1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34791"/>
              </p:ext>
            </p:extLst>
          </p:nvPr>
        </p:nvGraphicFramePr>
        <p:xfrm>
          <a:off x="395536" y="764704"/>
          <a:ext cx="8064895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375" imgH="8019997" progId="AcroExch.Document.11">
                  <p:embed/>
                </p:oleObj>
              </mc:Choice>
              <mc:Fallback>
                <p:oleObj name="Acrobat Document" r:id="rId3" imgW="5667375" imgH="80199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764704"/>
                        <a:ext cx="8064895" cy="573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244408" y="4046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025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ztbibliothek.de/mdb/edocs/img/patientensicherheit/netzwerk-cirsmedical-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6" y="260648"/>
            <a:ext cx="871296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2340768" y="377233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prstClr val="black"/>
                </a:solidFill>
              </a:rPr>
              <a:t>Отделы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3276872" y="1124744"/>
            <a:ext cx="2736304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Отделения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52 экспертов из 47 институтов  и научных обществ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550" y="900440"/>
            <a:ext cx="27363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Свободный доступ</a:t>
            </a:r>
            <a:r>
              <a:rPr lang="de-DE" b="1" dirty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>
                <a:solidFill>
                  <a:srgbClr val="002060"/>
                </a:solidFill>
              </a:rPr>
              <a:t>для всех врачей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860032" y="12712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  </a:t>
            </a:r>
            <a:r>
              <a:rPr lang="de-DE" sz="1600" b="1" dirty="0">
                <a:solidFill>
                  <a:prstClr val="black"/>
                </a:solidFill>
              </a:rPr>
              <a:t>www.cirsmedical.de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  </a:t>
            </a:r>
            <a:r>
              <a:rPr lang="de-DE" sz="1600" b="1" dirty="0">
                <a:solidFill>
                  <a:prstClr val="black"/>
                </a:solidFill>
              </a:rPr>
              <a:t>www.forumpatientensicherheit.de</a:t>
            </a:r>
          </a:p>
        </p:txBody>
      </p:sp>
      <p:sp>
        <p:nvSpPr>
          <p:cNvPr id="9" name="Rechteck 8"/>
          <p:cNvSpPr/>
          <p:nvPr/>
        </p:nvSpPr>
        <p:spPr>
          <a:xfrm>
            <a:off x="224085" y="916514"/>
            <a:ext cx="3051769" cy="650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Интеграция с другими проектами</a:t>
            </a:r>
            <a:endParaRPr lang="de-DE" sz="2000" b="1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4086" y="207923"/>
            <a:ext cx="4762278" cy="906924"/>
          </a:xfrm>
        </p:spPr>
        <p:txBody>
          <a:bodyPr>
            <a:normAutofit fontScale="90000"/>
          </a:bodyPr>
          <a:lstStyle/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ru-RU" sz="2400" dirty="0" smtClean="0"/>
              <a:t>Сеть </a:t>
            </a:r>
            <a:r>
              <a:rPr lang="de-DE" sz="2400" dirty="0" smtClean="0"/>
              <a:t>CIRS-</a:t>
            </a:r>
            <a:r>
              <a:rPr lang="ru-RU" sz="2400" dirty="0" smtClean="0"/>
              <a:t>свободный</a:t>
            </a:r>
            <a:r>
              <a:rPr lang="ru-RU" sz="2400" baseline="0" dirty="0" smtClean="0"/>
              <a:t> доступ </a:t>
            </a:r>
            <a:r>
              <a:rPr lang="ru-RU" sz="2400" dirty="0" smtClean="0"/>
              <a:t>для </a:t>
            </a:r>
            <a:r>
              <a:rPr lang="ru-RU" sz="2400" baseline="0" dirty="0" smtClean="0"/>
              <a:t>всех врачей</a:t>
            </a:r>
            <a:endParaRPr lang="de-DE" sz="2400" dirty="0" smtClean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12652" y="4036422"/>
            <a:ext cx="718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анест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78152" y="4077072"/>
            <a:ext cx="79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Интернет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1751" y="1567181"/>
            <a:ext cx="3044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52 экспертов</a:t>
            </a:r>
          </a:p>
          <a:p>
            <a:r>
              <a:rPr lang="ru-RU" dirty="0">
                <a:solidFill>
                  <a:prstClr val="black"/>
                </a:solidFill>
              </a:rPr>
              <a:t>С 47 учреждений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599309" y="759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400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7198"/>
            <a:ext cx="8822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70608" y="2544871"/>
            <a:ext cx="180046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Обмен информации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6417" y="3707450"/>
            <a:ext cx="16608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Законы, права пациентов</a:t>
            </a:r>
            <a:endParaRPr lang="de-DE" sz="1200" b="1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4476401"/>
            <a:ext cx="18094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Нормы, Качество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536" y="5750004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Пациенты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Родственники</a:t>
            </a:r>
            <a:endParaRPr lang="de-DE" sz="1600" b="1" dirty="0">
              <a:solidFill>
                <a:prstClr val="black"/>
              </a:solidFill>
            </a:endParaRPr>
          </a:p>
          <a:p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987122" y="3386666"/>
            <a:ext cx="284375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Больница</a:t>
            </a:r>
            <a:endParaRPr lang="de-DE" sz="2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60032" y="3232777"/>
            <a:ext cx="136815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Менежемент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Ошибок</a:t>
            </a:r>
          </a:p>
          <a:p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26965" y="3104848"/>
            <a:ext cx="151216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Менежемент риска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90512" y="4499828"/>
            <a:ext cx="176237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Мероприятия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211960" y="5676020"/>
            <a:ext cx="129614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Идеи    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83049" y="5674355"/>
            <a:ext cx="134939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Аудит    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5692740" y="5676020"/>
            <a:ext cx="1313391" cy="4036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Доку-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ментация </a:t>
            </a:r>
            <a:endParaRPr lang="de-DE" sz="1400" b="1" dirty="0">
              <a:solidFill>
                <a:prstClr val="black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57200" y="214958"/>
            <a:ext cx="8229600" cy="693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Менежемент</a:t>
            </a:r>
            <a:r>
              <a:rPr lang="ru-RU" b="1" baseline="0" dirty="0" smtClean="0">
                <a:solidFill>
                  <a:schemeClr val="tx2"/>
                </a:solidFill>
              </a:rPr>
              <a:t> С</a:t>
            </a:r>
            <a:r>
              <a:rPr lang="de-DE" b="1" baseline="0" dirty="0" smtClean="0">
                <a:solidFill>
                  <a:schemeClr val="tx2"/>
                </a:solidFill>
              </a:rPr>
              <a:t>IRS</a:t>
            </a:r>
            <a:r>
              <a:rPr lang="ru-RU" b="1" baseline="0" dirty="0" smtClean="0">
                <a:solidFill>
                  <a:schemeClr val="tx2"/>
                </a:solidFill>
              </a:rPr>
              <a:t> в больнице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14214" y="3245294"/>
            <a:ext cx="290069" cy="280076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prstClr val="black"/>
                </a:solidFill>
              </a:rPr>
              <a:t>Controlling</a:t>
            </a:r>
            <a:endParaRPr lang="ru-RU" sz="1600" b="1" dirty="0">
              <a:solidFill>
                <a:prstClr val="black"/>
              </a:solidFill>
            </a:endParaRPr>
          </a:p>
          <a:p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885889" y="5710310"/>
            <a:ext cx="11093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Жалобы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323089" y="2199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890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54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564925"/>
            <a:ext cx="633670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/>
              <a:t> </a:t>
            </a:r>
            <a:r>
              <a:rPr lang="de-DE" sz="1400" b="1" dirty="0" smtClean="0"/>
              <a:t>Titel</a:t>
            </a:r>
            <a:r>
              <a:rPr lang="de-DE" sz="1400" b="1" dirty="0"/>
              <a:t>: Falsche </a:t>
            </a:r>
            <a:r>
              <a:rPr lang="de-DE" sz="1400" b="1" dirty="0" err="1" smtClean="0"/>
              <a:t>Entlassungmedikation</a:t>
            </a:r>
            <a:r>
              <a:rPr lang="de-DE" sz="1400" b="1" dirty="0" smtClean="0"/>
              <a:t> mitgegeben                 </a:t>
            </a:r>
            <a:r>
              <a:rPr lang="de-DE" sz="1600" dirty="0" smtClean="0"/>
              <a:t> </a:t>
            </a:r>
            <a:r>
              <a:rPr lang="de-DE" sz="1600" dirty="0"/>
              <a:t>Fall-</a:t>
            </a:r>
            <a:r>
              <a:rPr lang="de-DE" sz="1600" dirty="0" err="1"/>
              <a:t>Nr</a:t>
            </a:r>
            <a:r>
              <a:rPr lang="de-DE" sz="1600" dirty="0"/>
              <a:t>: 117511</a:t>
            </a:r>
          </a:p>
          <a:p>
            <a:pPr marL="0" indent="0">
              <a:buNone/>
            </a:pPr>
            <a:r>
              <a:rPr lang="de-DE" sz="1400" b="1" dirty="0" smtClean="0"/>
              <a:t>Zuständiges </a:t>
            </a:r>
            <a:r>
              <a:rPr lang="de-DE" sz="1400" b="1" dirty="0"/>
              <a:t>Fachgebiet</a:t>
            </a:r>
            <a:r>
              <a:rPr lang="de-DE" sz="1400" dirty="0"/>
              <a:t>: Innere Medizin</a:t>
            </a:r>
          </a:p>
          <a:p>
            <a:r>
              <a:rPr lang="de-DE" sz="1400" dirty="0"/>
              <a:t>    Altersgruppe des Patienten: 41-50</a:t>
            </a:r>
          </a:p>
          <a:p>
            <a:r>
              <a:rPr lang="de-DE" sz="1400" dirty="0"/>
              <a:t>    Wo ist das Ereignis passiert?: Krankenhaus</a:t>
            </a:r>
          </a:p>
          <a:p>
            <a:r>
              <a:rPr lang="de-DE" sz="1400" dirty="0"/>
              <a:t>    Welche Versorgungsart: Routinebetrieb</a:t>
            </a:r>
          </a:p>
          <a:p>
            <a:r>
              <a:rPr lang="de-DE" sz="1400" dirty="0"/>
              <a:t>    In welchem Kontext fand das Ereignis statt?: Organisation (Schnittstellen / Kommunikation)</a:t>
            </a:r>
          </a:p>
          <a:p>
            <a:r>
              <a:rPr lang="de-DE" sz="1400" dirty="0"/>
              <a:t>    </a:t>
            </a:r>
            <a:r>
              <a:rPr lang="de-DE" sz="1400" b="1" dirty="0"/>
              <a:t>Was ist passiert?: </a:t>
            </a:r>
            <a:r>
              <a:rPr lang="de-DE" sz="1400" dirty="0"/>
              <a:t>Ärztlich korrekt angeordnete Medikation (</a:t>
            </a:r>
            <a:r>
              <a:rPr lang="de-DE" sz="1400" b="1" dirty="0" err="1"/>
              <a:t>Bisoprolol</a:t>
            </a:r>
            <a:r>
              <a:rPr lang="de-DE" sz="1400" dirty="0"/>
              <a:t>) wurde </a:t>
            </a:r>
            <a:r>
              <a:rPr lang="de-DE" sz="1400" dirty="0" smtClean="0"/>
              <a:t>bei Entlassung </a:t>
            </a:r>
            <a:r>
              <a:rPr lang="de-DE" sz="1400" dirty="0"/>
              <a:t>von Pflegepersonal falsch gerichtet </a:t>
            </a:r>
            <a:r>
              <a:rPr lang="de-DE" sz="1400" b="1" dirty="0"/>
              <a:t>(</a:t>
            </a:r>
            <a:r>
              <a:rPr lang="de-DE" sz="1400" b="1" dirty="0" err="1"/>
              <a:t>Amlodipin</a:t>
            </a:r>
            <a:r>
              <a:rPr lang="de-DE" sz="1400" b="1" dirty="0"/>
              <a:t>); </a:t>
            </a:r>
            <a:r>
              <a:rPr lang="de-DE" sz="1400" dirty="0"/>
              <a:t>gerichtete Medikation wurde von Arzt nicht mehr mit der gestellten abgeglichen.</a:t>
            </a:r>
          </a:p>
          <a:p>
            <a:r>
              <a:rPr lang="de-DE" sz="1400" dirty="0" smtClean="0"/>
              <a:t> Was </a:t>
            </a:r>
            <a:r>
              <a:rPr lang="de-DE" sz="1400" dirty="0"/>
              <a:t>war das Ergebnis?: Patient bemerkte die falschen Medikamente und musste wieder ins Krankenhaus kommen.</a:t>
            </a:r>
          </a:p>
          <a:p>
            <a:r>
              <a:rPr lang="de-DE" sz="1400" dirty="0" smtClean="0"/>
              <a:t> </a:t>
            </a:r>
            <a:r>
              <a:rPr lang="de-DE" sz="1400" dirty="0"/>
              <a:t>Wo sehen Sie Gründe für dieses </a:t>
            </a:r>
            <a:r>
              <a:rPr lang="de-DE" sz="1400" dirty="0" err="1"/>
              <a:t>Ereigniss</a:t>
            </a:r>
            <a:r>
              <a:rPr lang="de-DE" sz="1400" dirty="0"/>
              <a:t>?: </a:t>
            </a:r>
            <a:r>
              <a:rPr lang="de-DE" sz="1400" b="1" dirty="0"/>
              <a:t>Schnittstellenproblematik: Arzt darf Medikamentenausgabe per Anordnung an Pflege delegieren. Der Fehler hätte durch 4-Augen-Prinzip (Pflege) vermieden werden können.</a:t>
            </a:r>
          </a:p>
          <a:p>
            <a:r>
              <a:rPr lang="de-DE" sz="1400" dirty="0"/>
              <a:t> </a:t>
            </a:r>
            <a:r>
              <a:rPr lang="de-DE" sz="1400" dirty="0" smtClean="0"/>
              <a:t>Kam </a:t>
            </a:r>
            <a:r>
              <a:rPr lang="de-DE" sz="1400" dirty="0"/>
              <a:t>der Patient zu Schaden?: nein</a:t>
            </a:r>
          </a:p>
          <a:p>
            <a:r>
              <a:rPr lang="de-DE" sz="1400" dirty="0"/>
              <a:t>  </a:t>
            </a:r>
            <a:r>
              <a:rPr lang="de-DE" sz="1400" dirty="0" smtClean="0"/>
              <a:t>Welche </a:t>
            </a:r>
            <a:r>
              <a:rPr lang="de-DE" sz="1400" dirty="0"/>
              <a:t>Faktoren trugen zu dem Ereignis bei?:</a:t>
            </a:r>
          </a:p>
          <a:p>
            <a:r>
              <a:rPr lang="de-DE" sz="1400" dirty="0" smtClean="0"/>
              <a:t>  </a:t>
            </a:r>
            <a:r>
              <a:rPr lang="de-DE" sz="1400" dirty="0"/>
              <a:t>Medikation (Medikamente beteiligt?</a:t>
            </a:r>
          </a:p>
          <a:p>
            <a:r>
              <a:rPr lang="de-DE" sz="1400" dirty="0"/>
              <a:t>  </a:t>
            </a:r>
            <a:r>
              <a:rPr lang="de-DE" sz="1400" dirty="0" smtClean="0"/>
              <a:t>Organisation </a:t>
            </a:r>
            <a:r>
              <a:rPr lang="de-DE" sz="1400" dirty="0"/>
              <a:t>(zu wenig Personal, Standards, Arbeitsbelastung, Abläufe etc.)</a:t>
            </a:r>
          </a:p>
          <a:p>
            <a:r>
              <a:rPr lang="de-DE" sz="1400" dirty="0"/>
              <a:t>  </a:t>
            </a:r>
            <a:r>
              <a:rPr lang="de-DE" sz="1400" dirty="0" smtClean="0"/>
              <a:t>Wie </a:t>
            </a:r>
            <a:r>
              <a:rPr lang="de-DE" sz="1400" dirty="0"/>
              <a:t>häufig tritt dieses Ereignis ungefähr auf?: erstmalig</a:t>
            </a:r>
          </a:p>
          <a:p>
            <a:r>
              <a:rPr lang="de-DE" sz="1400" b="1" dirty="0"/>
              <a:t>  </a:t>
            </a:r>
            <a:r>
              <a:rPr lang="de-DE" sz="1400" b="1" dirty="0" smtClean="0"/>
              <a:t> </a:t>
            </a:r>
            <a:r>
              <a:rPr lang="de-DE" sz="1400" b="1" dirty="0"/>
              <a:t>Wer berichtet?: </a:t>
            </a:r>
            <a:r>
              <a:rPr lang="de-DE" sz="1400" dirty="0"/>
              <a:t>Arzt / Ärztin, Psychotherapeut / Psychotherapeutin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7956376" y="5486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716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Кислородотерапия.</a:t>
            </a:r>
          </a:p>
          <a:p>
            <a:pPr marL="0" indent="0">
              <a:buNone/>
            </a:pPr>
            <a:r>
              <a:rPr lang="ru-RU" dirty="0"/>
              <a:t>Какая сатурация кислорода   необходима  во время сна?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Я получила информацию от коллеге, что в Германии, я сама с Украины, вполне нормально , что при кислородотерапии во время сна нормальноая сатурация кислорода от 89- 92%</a:t>
            </a:r>
          </a:p>
          <a:p>
            <a:pPr marL="0" indent="0">
              <a:buNone/>
            </a:pPr>
            <a:r>
              <a:rPr lang="ru-RU" dirty="0"/>
              <a:t>Где я могу это прочитать?</a:t>
            </a:r>
          </a:p>
          <a:p>
            <a:pPr marL="0" indent="0">
              <a:buNone/>
            </a:pPr>
            <a:r>
              <a:rPr lang="ru-RU" dirty="0" smtClean="0"/>
              <a:t>Можете </a:t>
            </a:r>
            <a:r>
              <a:rPr lang="ru-RU" dirty="0"/>
              <a:t>ли Вы мне сообщить пфал в интернете?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95536" y="1443841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Sauerstofftherapie: Wie hoch muss nach die Sauerstoffsättigung sein?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Ich habe von einem Kollegen die Information erhalten, dass es in Deutschland (ich selbst bin Ärztin aus der Ukraine) ganz normal ist, mit Sauerstofftherapie eine Sauerstoffsättigung von 89 - 92% im Schlaf zu haben. Stimmt das? Wo kann ich dieses Vitalparameterverständnis nachlesen? Können Sie mir eventuell einen Link empfehlen?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Zur Frage</a:t>
            </a:r>
          </a:p>
          <a:p>
            <a:r>
              <a:rPr lang="de-DE" dirty="0">
                <a:solidFill>
                  <a:prstClr val="black"/>
                </a:solidFill>
              </a:rPr>
              <a:t>Zur Frage im neuen </a:t>
            </a:r>
            <a:r>
              <a:rPr lang="de-DE" dirty="0" err="1">
                <a:solidFill>
                  <a:prstClr val="black"/>
                </a:solidFill>
              </a:rPr>
              <a:t>änd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16416" y="4046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211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Путаница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" y="116821"/>
            <a:ext cx="9012510" cy="66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455620" y="116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-606643"/>
            <a:ext cx="914399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prstClr val="black"/>
              </a:solidFill>
            </a:endParaRPr>
          </a:p>
          <a:p>
            <a:r>
              <a:rPr lang="ru-RU" sz="4400" b="1" dirty="0">
                <a:solidFill>
                  <a:prstClr val="black"/>
                </a:solidFill>
              </a:rPr>
              <a:t>			</a:t>
            </a:r>
            <a:r>
              <a:rPr lang="ru-RU" sz="4400" b="1" dirty="0">
                <a:solidFill>
                  <a:srgbClr val="0070C0"/>
                </a:solidFill>
              </a:rPr>
              <a:t>Примеры</a:t>
            </a:r>
            <a:endParaRPr lang="de-DE" sz="4400" b="1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4465" y="1240711"/>
            <a:ext cx="32928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Путаница в месте операции</a:t>
            </a:r>
          </a:p>
          <a:p>
            <a:endParaRPr lang="de-DE" sz="2000" b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34408" y="1240711"/>
            <a:ext cx="34939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Перепутали пациента</a:t>
            </a:r>
            <a:endParaRPr lang="de-DE" sz="2000" b="1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6" y="5445224"/>
            <a:ext cx="76328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		1/30.000 ОП, 500 в год в Германии</a:t>
            </a:r>
          </a:p>
          <a:p>
            <a:endParaRPr lang="de-DE" sz="24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85407" y="108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506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Менеджемент ошибок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0" y="1107738"/>
            <a:ext cx="8985047" cy="52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3724674"/>
            <a:ext cx="15841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Индитификация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15816" y="3724674"/>
            <a:ext cx="158417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</a:rPr>
              <a:t>Маркирование места операции</a:t>
            </a:r>
            <a:endParaRPr lang="de-DE" sz="1050" b="1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69904" y="3799187"/>
            <a:ext cx="17281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Транспор в ОП- зал</a:t>
            </a:r>
            <a:endParaRPr lang="de-DE" sz="1200" b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20755" y="3823672"/>
            <a:ext cx="18554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С</a:t>
            </a:r>
            <a:r>
              <a:rPr lang="de-DE" sz="1200" b="1" dirty="0">
                <a:solidFill>
                  <a:prstClr val="black"/>
                </a:solidFill>
              </a:rPr>
              <a:t>heck-out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92239" y="2092206"/>
            <a:ext cx="621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Рекомендации по профилактике хирургических манипуляций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172400" y="3326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848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Недостатки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Часто тривиальные случаи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Содержание сообщений зависимы от отправителя, поэтому сравнение качества и актуальности сообщения невозможно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Сообщения зависимы от формуляра.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Сообщения  об ошибках и системы обучения должны быть дополнены  и разработаны  другими методами исследования обеспечения медицинской помощи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Не </a:t>
            </a:r>
            <a:r>
              <a:rPr lang="ru-RU" b="1" dirty="0" smtClean="0">
                <a:solidFill>
                  <a:schemeClr val="tx2"/>
                </a:solidFill>
              </a:rPr>
              <a:t>обязательно делать </a:t>
            </a:r>
            <a:r>
              <a:rPr lang="ru-RU" b="1" dirty="0">
                <a:solidFill>
                  <a:schemeClr val="tx2"/>
                </a:solidFill>
              </a:rPr>
              <a:t>какие-либо ошибки, чтобы учиться у </a:t>
            </a:r>
            <a:r>
              <a:rPr lang="ru-RU" b="1" dirty="0" smtClean="0">
                <a:solidFill>
                  <a:schemeClr val="tx2"/>
                </a:solidFill>
              </a:rPr>
              <a:t>них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Анонимность сообщений и независимость системы  </a:t>
            </a:r>
            <a:r>
              <a:rPr lang="de-DE" dirty="0" smtClean="0">
                <a:solidFill>
                  <a:schemeClr val="tx2"/>
                </a:solidFill>
              </a:rPr>
              <a:t>CIRS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Доступны в любое время дня и суток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Данные быстро разрабатываются и доступны для пользователей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Система  пригодна для сообщений «атипических» состояний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Доступны для всех работающих в системе здравоохранения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Служит улучшению качества медицинской помощи во всех звенья здравоохранения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Самая большая ошибка, которую можно сделать в жизни- это страх сделать ошибку.</a:t>
            </a:r>
            <a:endParaRPr lang="ru-RU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sz="2400" b="1" i="1" dirty="0" smtClean="0">
                <a:solidFill>
                  <a:srgbClr val="9A0000"/>
                </a:solidFill>
                <a:latin typeface="Arial"/>
              </a:rPr>
              <a:t>D</a:t>
            </a:r>
            <a:r>
              <a:rPr lang="de-DE" sz="2400" b="1" i="1" dirty="0">
                <a:solidFill>
                  <a:srgbClr val="9A0000"/>
                </a:solidFill>
                <a:latin typeface="Arial"/>
              </a:rPr>
              <a:t>. Bonhoeffer (1906-1945</a:t>
            </a:r>
            <a:r>
              <a:rPr lang="de-DE" sz="2400" b="1" i="1" dirty="0" smtClean="0">
                <a:solidFill>
                  <a:srgbClr val="9A0000"/>
                </a:solidFill>
                <a:latin typeface="Arial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7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kolay pirog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7719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23528" y="6085831"/>
            <a:ext cx="3960440" cy="583529"/>
          </a:xfrm>
        </p:spPr>
        <p:txBody>
          <a:bodyPr>
            <a:normAutofit fontScale="90000"/>
          </a:bodyPr>
          <a:lstStyle/>
          <a:p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ru-RU" sz="2000" dirty="0" smtClean="0"/>
              <a:t>Н</a:t>
            </a:r>
            <a:r>
              <a:rPr lang="de-DE" sz="2000" dirty="0" smtClean="0"/>
              <a:t>.</a:t>
            </a:r>
            <a:r>
              <a:rPr lang="ru-RU" sz="2000" dirty="0" smtClean="0"/>
              <a:t> И. Пирогов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139952" y="1052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1F497D"/>
                </a:solidFill>
              </a:rPr>
              <a:t>Я считал… своим священным долгом откровенно рассказать читателям о своей врачебной деятельности и её результатах, так как каждый добросовестный человек, особенно преподаватель, должен иметь своего рода внутреннюю потребность возможно скорее обнародовать свои ошибки, чтобы предостеречь от них других людей, менее сведущих. </a:t>
            </a:r>
            <a:endParaRPr lang="de-DE" sz="2800" dirty="0">
              <a:solidFill>
                <a:srgbClr val="1F497D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316416" y="620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0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192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28600"/>
            <a:ext cx="7315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2400" kern="0" dirty="0" smtClean="0">
                <a:solidFill>
                  <a:srgbClr val="FFFFFF"/>
                </a:solidFill>
              </a:rPr>
              <a:t>One World</a:t>
            </a:r>
            <a:br>
              <a:rPr lang="en-US" altLang="de-DE" sz="2400" kern="0" dirty="0" smtClean="0">
                <a:solidFill>
                  <a:srgbClr val="FFFFFF"/>
                </a:solidFill>
              </a:rPr>
            </a:br>
            <a:r>
              <a:rPr lang="en-US" altLang="de-DE" sz="2400" kern="0" dirty="0" smtClean="0">
                <a:solidFill>
                  <a:srgbClr val="FFFFFF"/>
                </a:solidFill>
              </a:rPr>
              <a:t>One Medicine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dirty="0">
                <a:solidFill>
                  <a:schemeClr val="bg2"/>
                </a:solidFill>
              </a:rPr>
              <a:t>One World</a:t>
            </a:r>
            <a:br>
              <a:rPr lang="en-US" altLang="de-DE" sz="2400" dirty="0">
                <a:solidFill>
                  <a:schemeClr val="bg2"/>
                </a:solidFill>
              </a:rPr>
            </a:br>
            <a:r>
              <a:rPr lang="en-US" altLang="de-DE" sz="2400" dirty="0">
                <a:solidFill>
                  <a:schemeClr val="bg2"/>
                </a:solidFill>
              </a:rPr>
              <a:t>One Medicine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71800" y="3822700"/>
            <a:ext cx="3505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2800" b="1" dirty="0">
                <a:solidFill>
                  <a:srgbClr val="000000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0022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Историческое развитие </a:t>
            </a:r>
            <a:r>
              <a:rPr lang="de-DE" dirty="0" smtClean="0"/>
              <a:t>CIRS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909695"/>
            <a:ext cx="5573686" cy="5759665"/>
          </a:xfrm>
        </p:spPr>
        <p:txBody>
          <a:bodyPr>
            <a:noAutofit/>
          </a:bodyPr>
          <a:lstStyle/>
          <a:p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1995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CIRSmedical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разработан в иниверситете Базеля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Prof. D.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Scheidegger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для стационаров. </a:t>
            </a:r>
          </a:p>
          <a:p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CIRS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предложен для практикующих врачей.</a:t>
            </a: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Апрель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2005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свободный доступ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 врачей к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CIRS</a:t>
            </a: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Апрель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2006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распространен в Германии ФВП для стационаров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2006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Променяется  и поддерживается система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ÄZQ</a:t>
            </a:r>
          </a:p>
          <a:p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Октябрь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2007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Обновлена и дополнена  база данных и система для группы врачебных специальностей и земельных палат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95989" y="323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6146" name="Picture 2" descr="http://vmede.org/sait/content/Obwij_uhod_xir_shev4enko_2009/3_files/mb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952328" cy="43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65659" y="5373216"/>
            <a:ext cx="35862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Не навреди, эскулап, истомлённому хворью, не запятнай равнодушьем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Гиппократ</a:t>
            </a:r>
            <a:endParaRPr lang="de-DE" sz="2000" dirty="0">
              <a:solidFill>
                <a:srgbClr val="FF0000"/>
              </a:solidFill>
            </a:endParaRPr>
          </a:p>
          <a:p>
            <a:endParaRPr lang="de-DE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835696" y="6237312"/>
            <a:ext cx="4824536" cy="45720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00"/>
                </a:solidFill>
              </a:rPr>
              <a:t>Russisch-Deutsches Symposium zur Qualitätssicherung</a:t>
            </a:r>
            <a:r>
              <a:rPr lang="ru-RU" altLang="de-DE" dirty="0" smtClean="0">
                <a:solidFill>
                  <a:srgbClr val="000000"/>
                </a:solidFill>
              </a:rPr>
              <a:t>  март 2015</a:t>
            </a:r>
            <a:endParaRPr lang="de-DE" altLang="de-DE" dirty="0">
              <a:solidFill>
                <a:srgbClr val="000000"/>
              </a:solidFill>
            </a:endParaRPr>
          </a:p>
        </p:txBody>
      </p:sp>
      <p:pic>
        <p:nvPicPr>
          <p:cNvPr id="6146" name="Picture 2" descr="http://www.hausarzt-online.at/sites/default/files/bilder/voll_Hausarzt_03-13_26_B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6566"/>
            <a:ext cx="7056784" cy="48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492137" y="326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428600" y="305862"/>
            <a:ext cx="7772400" cy="1143000"/>
          </a:xfrm>
        </p:spPr>
        <p:txBody>
          <a:bodyPr/>
          <a:lstStyle/>
          <a:p>
            <a:r>
              <a:rPr lang="ru-RU" dirty="0" smtClean="0"/>
              <a:t>Что мы понимаем под ошибкой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1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ea typeface="+mn-ea"/>
                <a:cs typeface="+mn-cs"/>
              </a:rPr>
              <a:t>Причины врачебных ошибок</a:t>
            </a:r>
            <a:r>
              <a:rPr lang="de-DE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e-DE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>
                <a:solidFill>
                  <a:srgbClr val="1F497D"/>
                </a:solidFill>
              </a:rPr>
              <a:t>Недостаток профессионального </a:t>
            </a:r>
            <a:r>
              <a:rPr lang="ru-RU" sz="4000" dirty="0" smtClean="0">
                <a:solidFill>
                  <a:srgbClr val="1F497D"/>
                </a:solidFill>
              </a:rPr>
              <a:t>опыта</a:t>
            </a: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rgbClr val="1F497D"/>
                </a:solidFill>
              </a:rPr>
              <a:t>Системные недостатки здравоохранени</a:t>
            </a:r>
            <a:r>
              <a:rPr lang="ru-RU" sz="4000" dirty="0">
                <a:solidFill>
                  <a:srgbClr val="1F497D"/>
                </a:solidFill>
              </a:rPr>
              <a:t>я</a:t>
            </a:r>
            <a:endParaRPr lang="de-DE" sz="4000" dirty="0" smtClean="0">
              <a:solidFill>
                <a:srgbClr val="1F497D"/>
              </a:solidFill>
            </a:endParaRP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>
                <a:solidFill>
                  <a:srgbClr val="1F497D"/>
                </a:solidFill>
              </a:rPr>
              <a:t>Диагностические ошибки </a:t>
            </a:r>
            <a:endParaRPr lang="ru-RU" sz="4000" dirty="0" smtClean="0">
              <a:solidFill>
                <a:srgbClr val="1F497D"/>
              </a:solidFill>
            </a:endParaRP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>
                <a:solidFill>
                  <a:srgbClr val="1F497D"/>
                </a:solidFill>
              </a:rPr>
              <a:t>Халатность</a:t>
            </a:r>
            <a:endParaRPr lang="ru-RU" sz="4000" dirty="0" smtClean="0">
              <a:solidFill>
                <a:srgbClr val="1F497D"/>
              </a:solidFill>
            </a:endParaRP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>
                <a:solidFill>
                  <a:srgbClr val="1F497D"/>
                </a:solidFill>
              </a:rPr>
              <a:t>Ошибки ведения медицинской документации</a:t>
            </a:r>
            <a:r>
              <a:rPr lang="ru-RU" sz="4000" dirty="0" smtClean="0">
                <a:solidFill>
                  <a:srgbClr val="1F497D"/>
                </a:solidFill>
              </a:rPr>
              <a:t>. </a:t>
            </a: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rgbClr val="1F497D"/>
                </a:solidFill>
              </a:rPr>
              <a:t>Ошибки </a:t>
            </a:r>
            <a:r>
              <a:rPr lang="ru-RU" sz="4000" dirty="0">
                <a:solidFill>
                  <a:srgbClr val="1F497D"/>
                </a:solidFill>
              </a:rPr>
              <a:t>исполнения</a:t>
            </a:r>
            <a:endParaRPr lang="de-DE" sz="4000" dirty="0">
              <a:solidFill>
                <a:srgbClr val="1F497D"/>
              </a:solidFill>
            </a:endParaRP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316416" y="260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871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snikov\Desktop\Heintrische gesetz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8" y="1063847"/>
            <a:ext cx="793133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Законы случайности Генри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6453336"/>
            <a:ext cx="8748464" cy="144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536" y="6237312"/>
            <a:ext cx="8352928" cy="2771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76714" y="3640779"/>
            <a:ext cx="13730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Легкие ошибки</a:t>
            </a:r>
            <a:endParaRPr lang="de-DE" sz="1400" b="1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8979" y="4694514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Случаи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05244" y="5590389"/>
            <a:ext cx="2900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Незарегистрированные</a:t>
            </a:r>
            <a:endParaRPr lang="de-DE" b="1" dirty="0">
              <a:solidFill>
                <a:prstClr val="black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2340147" y="2322119"/>
            <a:ext cx="1677026" cy="38103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062224" y="5193196"/>
            <a:ext cx="4589895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028955" y="3739884"/>
            <a:ext cx="15573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Ущерб</a:t>
            </a:r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956076" y="4397242"/>
            <a:ext cx="15573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Нет ошибок</a:t>
            </a:r>
            <a:endParaRPr lang="de-DE" b="1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288820"/>
            <a:ext cx="2771775" cy="394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784371" y="273276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solidFill>
                  <a:prstClr val="black"/>
                </a:solidFill>
                <a:latin typeface="Arial"/>
              </a:rPr>
              <a:t>0,9% der Fehler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919158" y="3461066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EEECE1"/>
                </a:solidFill>
                <a:latin typeface="Arial"/>
              </a:rPr>
              <a:t>28% der Fehler</a:t>
            </a:r>
            <a:endParaRPr lang="de-DE" b="1" dirty="0">
              <a:solidFill>
                <a:srgbClr val="EEECE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784371" y="4494459"/>
            <a:ext cx="2007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prstClr val="white"/>
                </a:solidFill>
                <a:latin typeface="Arial"/>
              </a:rPr>
              <a:t>71% der Fehler</a:t>
            </a:r>
            <a:endParaRPr lang="de-DE" sz="2000" b="1" dirty="0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29935" y="1089545"/>
            <a:ext cx="9036496" cy="7200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62224" y="1808960"/>
            <a:ext cx="38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F497D"/>
                </a:solidFill>
              </a:rPr>
              <a:t>Закон Генриха</a:t>
            </a:r>
            <a:endParaRPr lang="de-DE" sz="2800" b="1" dirty="0">
              <a:solidFill>
                <a:srgbClr val="1F497D"/>
              </a:solidFill>
            </a:endParaRPr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685712" y="2288820"/>
            <a:ext cx="1677512" cy="3883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685712" y="6150855"/>
            <a:ext cx="3331461" cy="432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leichschenkliges Dreieck 23"/>
          <p:cNvSpPr/>
          <p:nvPr/>
        </p:nvSpPr>
        <p:spPr>
          <a:xfrm rot="10800000">
            <a:off x="1005244" y="2757879"/>
            <a:ext cx="974468" cy="8828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597862" y="2732764"/>
            <a:ext cx="25056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Смертельные случаи</a:t>
            </a:r>
            <a:endParaRPr lang="de-DE" sz="2000" b="1" dirty="0">
              <a:solidFill>
                <a:prstClr val="black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784371" y="5171127"/>
            <a:ext cx="2522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</a:rPr>
              <a:t>861 незарегистрированных</a:t>
            </a:r>
          </a:p>
          <a:p>
            <a:r>
              <a:rPr lang="ru-RU" sz="1600" b="1" dirty="0">
                <a:solidFill>
                  <a:prstClr val="white"/>
                </a:solidFill>
              </a:rPr>
              <a:t>Случаев</a:t>
            </a:r>
            <a:endParaRPr lang="de-DE" sz="1600" b="1" dirty="0">
              <a:solidFill>
                <a:prstClr val="white"/>
              </a:solidFill>
            </a:endParaRPr>
          </a:p>
          <a:p>
            <a:r>
              <a:rPr lang="de-DE" b="1" dirty="0">
                <a:solidFill>
                  <a:prstClr val="white"/>
                </a:solidFill>
              </a:rPr>
              <a:t>SEE-2 Studie, BMJ</a:t>
            </a:r>
            <a:endParaRPr lang="ru-RU" b="1" dirty="0">
              <a:solidFill>
                <a:prstClr val="white"/>
              </a:solidFill>
            </a:endParaRPr>
          </a:p>
          <a:p>
            <a:endParaRPr lang="de-DE" b="1" dirty="0">
              <a:solidFill>
                <a:prstClr val="white"/>
              </a:solidFill>
            </a:endParaRPr>
          </a:p>
        </p:txBody>
      </p:sp>
      <p:cxnSp>
        <p:nvCxnSpPr>
          <p:cNvPr id="15" name="Gerade Verbindung 14"/>
          <p:cNvCxnSpPr>
            <a:stCxn id="19" idx="1"/>
          </p:cNvCxnSpPr>
          <p:nvPr/>
        </p:nvCxnSpPr>
        <p:spPr>
          <a:xfrm flipV="1">
            <a:off x="5652119" y="4227283"/>
            <a:ext cx="2771775" cy="357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1907704" y="3199330"/>
            <a:ext cx="6552728" cy="1576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Gerade Verbindung 3071"/>
          <p:cNvCxnSpPr/>
          <p:nvPr/>
        </p:nvCxnSpPr>
        <p:spPr>
          <a:xfrm>
            <a:off x="5641325" y="5191132"/>
            <a:ext cx="28083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8460432" y="260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7791652" y="2590763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Gerade Verbindung 3074"/>
          <p:cNvCxnSpPr/>
          <p:nvPr/>
        </p:nvCxnSpPr>
        <p:spPr>
          <a:xfrm flipH="1">
            <a:off x="7791651" y="2587570"/>
            <a:ext cx="1" cy="27612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84" y="3451019"/>
            <a:ext cx="127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leichschenkliges Dreieck 12"/>
          <p:cNvSpPr/>
          <p:nvPr/>
        </p:nvSpPr>
        <p:spPr>
          <a:xfrm>
            <a:off x="1863640" y="2288104"/>
            <a:ext cx="946901" cy="1068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3078" name="Gerade Verbindung 3077"/>
          <p:cNvCxnSpPr/>
          <p:nvPr/>
        </p:nvCxnSpPr>
        <p:spPr>
          <a:xfrm flipH="1">
            <a:off x="1763688" y="2322119"/>
            <a:ext cx="503750" cy="103487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211960" y="6400800"/>
            <a:ext cx="4321272" cy="45720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00"/>
                </a:solidFill>
              </a:rPr>
              <a:t>Russisch-Deutsches Symposium zur Qualitätssicherung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11868" y="111139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2D2DB9"/>
                </a:solidFill>
              </a:rPr>
              <a:t>Swiss </a:t>
            </a:r>
            <a:r>
              <a:rPr lang="de-DE" sz="2800" b="1" dirty="0" err="1">
                <a:solidFill>
                  <a:srgbClr val="2D2DB9"/>
                </a:solidFill>
              </a:rPr>
              <a:t>cheese</a:t>
            </a:r>
            <a:r>
              <a:rPr lang="de-DE" sz="2800" b="1" dirty="0">
                <a:solidFill>
                  <a:srgbClr val="2D2DB9"/>
                </a:solidFill>
              </a:rPr>
              <a:t> </a:t>
            </a:r>
            <a:r>
              <a:rPr lang="de-DE" sz="2800" b="1" dirty="0" err="1">
                <a:solidFill>
                  <a:srgbClr val="2D2DB9"/>
                </a:solidFill>
              </a:rPr>
              <a:t>model</a:t>
            </a:r>
            <a:endParaRPr lang="de-DE" sz="2800" b="1" dirty="0">
              <a:solidFill>
                <a:srgbClr val="2D2DB9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80745" y="1871666"/>
            <a:ext cx="3432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Комбинации многих причинных факторов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Индивидуальные неудачи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 Нетипичные ситуации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Являются причиной катостро</a:t>
            </a:r>
            <a:r>
              <a:rPr lang="ru-RU" sz="2000" dirty="0">
                <a:solidFill>
                  <a:srgbClr val="FF0000"/>
                </a:solidFill>
              </a:rPr>
              <a:t>ф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796136" y="5879837"/>
            <a:ext cx="273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Неблагоприятный исход</a:t>
            </a:r>
            <a:endParaRPr lang="de-DE" b="1" dirty="0">
              <a:solidFill>
                <a:srgbClr val="00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1691680" y="2130977"/>
            <a:ext cx="1518874" cy="13043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187624" y="32825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1087886" y="1659039"/>
            <a:ext cx="223982" cy="2126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feld 7176"/>
          <p:cNvSpPr txBox="1"/>
          <p:nvPr/>
        </p:nvSpPr>
        <p:spPr>
          <a:xfrm>
            <a:off x="373228" y="1434561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Риск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7178" name="Textfeld 7177"/>
          <p:cNvSpPr txBox="1"/>
          <p:nvPr/>
        </p:nvSpPr>
        <p:spPr>
          <a:xfrm>
            <a:off x="4788024" y="5867100"/>
            <a:ext cx="374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Ошибки.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7181" name="Gerade Verbindung 7180"/>
          <p:cNvCxnSpPr/>
          <p:nvPr/>
        </p:nvCxnSpPr>
        <p:spPr>
          <a:xfrm>
            <a:off x="1691680" y="2130977"/>
            <a:ext cx="504056" cy="3429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Gerade Verbindung 7182"/>
          <p:cNvCxnSpPr/>
          <p:nvPr/>
        </p:nvCxnSpPr>
        <p:spPr>
          <a:xfrm>
            <a:off x="2915816" y="3000828"/>
            <a:ext cx="143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5352"/>
            <a:ext cx="5364163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>
            <a:off x="1187624" y="1765352"/>
            <a:ext cx="5379317" cy="38661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2915816" y="2060848"/>
            <a:ext cx="252028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3903584" y="2679614"/>
            <a:ext cx="1532512" cy="103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4355976" y="3000828"/>
            <a:ext cx="1080120" cy="500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 flipV="1">
            <a:off x="7011775" y="3858442"/>
            <a:ext cx="305817" cy="15058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 rot="18510887">
            <a:off x="1860949" y="2472324"/>
            <a:ext cx="443556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Барьер</a:t>
            </a:r>
            <a:r>
              <a:rPr lang="ru-RU" sz="2400" b="1" dirty="0">
                <a:solidFill>
                  <a:srgbClr val="0070C0"/>
                </a:solidFill>
              </a:rPr>
              <a:t>ы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325801" y="174807"/>
            <a:ext cx="7772400" cy="925204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Модель швейцарского сыра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7168" name="Gerade Verbindung 7167"/>
          <p:cNvCxnSpPr/>
          <p:nvPr/>
        </p:nvCxnSpPr>
        <p:spPr>
          <a:xfrm>
            <a:off x="1475656" y="2060848"/>
            <a:ext cx="124247" cy="14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Gerade Verbindung 7171"/>
          <p:cNvCxnSpPr/>
          <p:nvPr/>
        </p:nvCxnSpPr>
        <p:spPr>
          <a:xfrm>
            <a:off x="6948264" y="4365104"/>
            <a:ext cx="21642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8472482" y="1886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481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Russisch-Deutsches Symposium zur Qualitätssicherung</a:t>
            </a: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2" y="1565374"/>
            <a:ext cx="3600400" cy="38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70878" y="5634245"/>
            <a:ext cx="8308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Значительное </a:t>
            </a:r>
            <a:r>
              <a:rPr lang="de-DE" sz="2800" dirty="0">
                <a:solidFill>
                  <a:srgbClr val="FF0000"/>
                </a:solidFill>
              </a:rPr>
              <a:t>c</a:t>
            </a:r>
            <a:r>
              <a:rPr lang="ru-RU" sz="2800" dirty="0">
                <a:solidFill>
                  <a:srgbClr val="FF0000"/>
                </a:solidFill>
              </a:rPr>
              <a:t>нижение случаев ошибок в авиации и атомной индустрии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248472" y="234888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00"/>
                </a:solidFill>
              </a:rPr>
              <a:t>Анонимная регистрация ошибок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00"/>
                </a:solidFill>
              </a:rPr>
              <a:t>Менежемент происшествий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Critical Incident Reporting Systems (CIRS)</a:t>
            </a:r>
            <a:r>
              <a:rPr lang="ru-RU" sz="4000" b="1" dirty="0">
                <a:solidFill>
                  <a:srgbClr val="002060"/>
                </a:solidFill>
              </a:rPr>
              <a:t> в </a:t>
            </a:r>
            <a:r>
              <a:rPr lang="ru-RU" sz="4000" b="1" dirty="0" smtClean="0">
                <a:solidFill>
                  <a:srgbClr val="002060"/>
                </a:solidFill>
              </a:rPr>
              <a:t>авиации</a:t>
            </a:r>
            <a:endParaRPr lang="de-DE" sz="4000" b="1" dirty="0">
              <a:solidFill>
                <a:srgbClr val="00206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44408" y="332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243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6112379" y="3966748"/>
            <a:ext cx="2204038" cy="1117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Russisch-Deutsches Symposium zur Qualitätssicherung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33738" y="351460"/>
            <a:ext cx="7772400" cy="83343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Процесс протекания С</a:t>
            </a:r>
            <a:r>
              <a:rPr lang="de-DE" sz="4000" b="1" dirty="0" smtClean="0">
                <a:solidFill>
                  <a:srgbClr val="002060"/>
                </a:solidFill>
              </a:rPr>
              <a:t>IRS </a:t>
            </a:r>
            <a:r>
              <a:rPr lang="ru-RU" sz="4000" b="1" dirty="0" smtClean="0">
                <a:solidFill>
                  <a:srgbClr val="002060"/>
                </a:solidFill>
              </a:rPr>
              <a:t>в медицине</a:t>
            </a:r>
            <a:r>
              <a:rPr lang="de-DE" b="1" dirty="0">
                <a:solidFill>
                  <a:srgbClr val="002060"/>
                </a:solidFill>
              </a:rPr>
              <a:t/>
            </a:r>
            <a:br>
              <a:rPr lang="de-DE" b="1" dirty="0">
                <a:solidFill>
                  <a:srgbClr val="002060"/>
                </a:solidFill>
              </a:rPr>
            </a:br>
            <a:endParaRPr lang="de-DE" sz="4900" b="1" dirty="0">
              <a:solidFill>
                <a:srgbClr val="00206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444209" y="392090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         3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Эксперты анализируют случай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112379" y="1984540"/>
            <a:ext cx="2080108" cy="127489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2</a:t>
            </a:r>
          </a:p>
          <a:p>
            <a:pPr algn="ctr"/>
            <a:r>
              <a:rPr lang="de-DE" sz="1400" b="1" dirty="0">
                <a:solidFill>
                  <a:srgbClr val="000000"/>
                </a:solidFill>
              </a:rPr>
              <a:t>AZQ  </a:t>
            </a:r>
            <a:r>
              <a:rPr lang="ru-RU" sz="1400" b="1" dirty="0">
                <a:solidFill>
                  <a:srgbClr val="000000"/>
                </a:solidFill>
              </a:rPr>
              <a:t>-анонимизирует  и готовит для экспертизы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153088" y="1386649"/>
            <a:ext cx="2304256" cy="1253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Получить , заполнить  и отправить формуляр</a:t>
            </a:r>
          </a:p>
        </p:txBody>
      </p:sp>
      <p:sp>
        <p:nvSpPr>
          <p:cNvPr id="12" name="Ellipse 11"/>
          <p:cNvSpPr/>
          <p:nvPr/>
        </p:nvSpPr>
        <p:spPr>
          <a:xfrm>
            <a:off x="3339366" y="4505414"/>
            <a:ext cx="2416846" cy="1572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4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Результат экспертизы разрешается для публикации в интернете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24126" y="3966745"/>
            <a:ext cx="2304255" cy="1359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5</a:t>
            </a:r>
          </a:p>
          <a:p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</a:rPr>
              <a:t>Возможные пути решения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</a:rPr>
              <a:t>и комментары</a:t>
            </a:r>
          </a:p>
        </p:txBody>
      </p:sp>
      <p:sp>
        <p:nvSpPr>
          <p:cNvPr id="16" name="Ellipse 15"/>
          <p:cNvSpPr/>
          <p:nvPr/>
        </p:nvSpPr>
        <p:spPr>
          <a:xfrm>
            <a:off x="668693" y="1978351"/>
            <a:ext cx="2304255" cy="130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6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</a:rPr>
              <a:t>На ошибках совместно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</a:rPr>
              <a:t>учатся </a:t>
            </a:r>
            <a:endParaRPr lang="de-DE" sz="1600" b="1" i="1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544233" y="332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8" name="Pfeil nach unten 17"/>
          <p:cNvSpPr/>
          <p:nvPr/>
        </p:nvSpPr>
        <p:spPr>
          <a:xfrm>
            <a:off x="7006809" y="3280326"/>
            <a:ext cx="193484" cy="640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7684">
            <a:off x="5899397" y="4741938"/>
            <a:ext cx="314631" cy="64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999" flipH="1">
            <a:off x="2903670" y="4644251"/>
            <a:ext cx="284678" cy="68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47663" y="3310250"/>
            <a:ext cx="348255" cy="58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5233">
            <a:off x="2024889" y="1360834"/>
            <a:ext cx="211661" cy="63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0018">
            <a:off x="5808721" y="1549750"/>
            <a:ext cx="237439" cy="8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89" y="1313661"/>
            <a:ext cx="813785" cy="4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75" y="1313661"/>
            <a:ext cx="995005" cy="69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80" y="3356992"/>
            <a:ext cx="616588" cy="5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735209" y="3966748"/>
            <a:ext cx="1625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prstClr val="black"/>
                </a:solidFill>
              </a:rPr>
              <a:t>Datenbank</a:t>
            </a:r>
            <a:endParaRPr lang="ru-RU" b="1" i="1" dirty="0">
              <a:solidFill>
                <a:prstClr val="black"/>
              </a:solidFill>
            </a:endParaRPr>
          </a:p>
          <a:p>
            <a:r>
              <a:rPr lang="ru-RU" b="1" i="1" dirty="0">
                <a:solidFill>
                  <a:prstClr val="black"/>
                </a:solidFill>
              </a:rPr>
              <a:t>Банк данных</a:t>
            </a:r>
            <a:endParaRPr lang="de-DE" b="1" i="1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019181" y="2860296"/>
            <a:ext cx="32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Анонимность является основным фактором  надёжности пользователя и других учстников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24" name="Form 23"/>
          <p:cNvSpPr/>
          <p:nvPr/>
        </p:nvSpPr>
        <p:spPr>
          <a:xfrm>
            <a:off x="3241547" y="2621985"/>
            <a:ext cx="2685893" cy="370595"/>
          </a:xfrm>
          <a:prstGeom prst="leftRightRibbon">
            <a:avLst>
              <a:gd name="adj1" fmla="val 50000"/>
              <a:gd name="adj2" fmla="val 50000"/>
              <a:gd name="adj3" fmla="val 0"/>
            </a:avLst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5" name="Stern mit 5 Zacken 4"/>
          <p:cNvSpPr/>
          <p:nvPr/>
        </p:nvSpPr>
        <p:spPr>
          <a:xfrm>
            <a:off x="2893500" y="3099780"/>
            <a:ext cx="158893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4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Экран (4:3)</PresentationFormat>
  <Paragraphs>208</Paragraphs>
  <Slides>20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Standarddesign</vt:lpstr>
      <vt:lpstr>1_Larissa</vt:lpstr>
      <vt:lpstr>1_Standarddesign</vt:lpstr>
      <vt:lpstr>Acrobat Document</vt:lpstr>
      <vt:lpstr>На ошибках учатся</vt:lpstr>
      <vt:lpstr> Н. И. Пирогов </vt:lpstr>
      <vt:lpstr>Историческое развитие CIRS </vt:lpstr>
      <vt:lpstr>Что мы понимаем под ошибкой </vt:lpstr>
      <vt:lpstr>Причины врачебных ошибок </vt:lpstr>
      <vt:lpstr>Законы случайности Генри </vt:lpstr>
      <vt:lpstr> Модель швейцарского сыра</vt:lpstr>
      <vt:lpstr>Critical Incident Reporting Systems (CIRS) в авиации</vt:lpstr>
      <vt:lpstr> Процесс протекания СIRS в медицине </vt:lpstr>
      <vt:lpstr> Лист регистрации CIRS </vt:lpstr>
      <vt:lpstr> Сеть CIRS-свободный доступ для всех врачей </vt:lpstr>
      <vt:lpstr>Менежемент СIRS в больнице</vt:lpstr>
      <vt:lpstr>Пример</vt:lpstr>
      <vt:lpstr>Пример</vt:lpstr>
      <vt:lpstr>Путаница</vt:lpstr>
      <vt:lpstr>Менеджемент ошибок</vt:lpstr>
      <vt:lpstr>Недостатки</vt:lpstr>
      <vt:lpstr>Заключение</vt:lpstr>
      <vt:lpstr>Презентация PowerPoint</vt:lpstr>
      <vt:lpstr>One World One Medicine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ошибках учатся</dc:title>
  <dc:creator>emachines</dc:creator>
  <cp:lastModifiedBy>Presentation</cp:lastModifiedBy>
  <cp:revision>2</cp:revision>
  <dcterms:created xsi:type="dcterms:W3CDTF">2016-09-20T12:15:58Z</dcterms:created>
  <dcterms:modified xsi:type="dcterms:W3CDTF">2016-09-26T14:00:54Z</dcterms:modified>
</cp:coreProperties>
</file>