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516" r:id="rId2"/>
    <p:sldId id="791" r:id="rId3"/>
    <p:sldId id="794" r:id="rId4"/>
    <p:sldId id="795" r:id="rId5"/>
    <p:sldId id="798" r:id="rId6"/>
    <p:sldId id="803" r:id="rId7"/>
    <p:sldId id="783" r:id="rId8"/>
    <p:sldId id="799" r:id="rId9"/>
    <p:sldId id="800" r:id="rId10"/>
    <p:sldId id="801" r:id="rId11"/>
    <p:sldId id="782" r:id="rId12"/>
    <p:sldId id="765" r:id="rId13"/>
    <p:sldId id="749" r:id="rId14"/>
    <p:sldId id="773" r:id="rId15"/>
    <p:sldId id="772" r:id="rId16"/>
    <p:sldId id="750" r:id="rId17"/>
    <p:sldId id="751" r:id="rId18"/>
    <p:sldId id="766" r:id="rId19"/>
    <p:sldId id="759" r:id="rId20"/>
    <p:sldId id="779" r:id="rId21"/>
    <p:sldId id="778" r:id="rId22"/>
    <p:sldId id="777" r:id="rId23"/>
    <p:sldId id="774" r:id="rId24"/>
    <p:sldId id="776" r:id="rId25"/>
    <p:sldId id="775" r:id="rId26"/>
    <p:sldId id="508" r:id="rId27"/>
  </p:sldIdLst>
  <p:sldSz cx="9144000" cy="6858000" type="screen4x3"/>
  <p:notesSz cx="6669088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FF"/>
    <a:srgbClr val="FF5050"/>
    <a:srgbClr val="008000"/>
    <a:srgbClr val="FFCC99"/>
    <a:srgbClr val="FFCC66"/>
    <a:srgbClr val="6699FF"/>
    <a:srgbClr val="339966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971" autoAdjust="0"/>
    <p:restoredTop sz="94660"/>
  </p:normalViewPr>
  <p:slideViewPr>
    <p:cSldViewPr>
      <p:cViewPr>
        <p:scale>
          <a:sx n="100" d="100"/>
          <a:sy n="100" d="100"/>
        </p:scale>
        <p:origin x="-1698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DA082-86F3-48A0-84A3-10ED407A6ACB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2BF46C7-3986-4BF2-819C-871375161D60}">
      <dgm:prSet/>
      <dgm:spPr/>
      <dgm:t>
        <a:bodyPr/>
        <a:lstStyle/>
        <a:p>
          <a:pPr rtl="0"/>
          <a:r>
            <a:rPr lang="ru-RU" b="1" i="1" dirty="0" smtClean="0"/>
            <a:t>Цели </a:t>
          </a:r>
          <a:endParaRPr lang="ru-RU" dirty="0"/>
        </a:p>
      </dgm:t>
    </dgm:pt>
    <dgm:pt modelId="{E2387FB1-C344-4CA5-B539-412D5327F55F}" type="parTrans" cxnId="{4E3D2916-B968-49C1-AEC7-71AC5FD418F7}">
      <dgm:prSet/>
      <dgm:spPr/>
      <dgm:t>
        <a:bodyPr/>
        <a:lstStyle/>
        <a:p>
          <a:endParaRPr lang="ru-RU"/>
        </a:p>
      </dgm:t>
    </dgm:pt>
    <dgm:pt modelId="{11852B25-C748-444E-A1F9-9C584586F551}" type="sibTrans" cxnId="{4E3D2916-B968-49C1-AEC7-71AC5FD418F7}">
      <dgm:prSet/>
      <dgm:spPr/>
      <dgm:t>
        <a:bodyPr/>
        <a:lstStyle/>
        <a:p>
          <a:endParaRPr lang="ru-RU"/>
        </a:p>
      </dgm:t>
    </dgm:pt>
    <dgm:pt modelId="{EC28805C-4420-46CA-813F-73237AA38375}">
      <dgm:prSet/>
      <dgm:spPr/>
      <dgm:t>
        <a:bodyPr/>
        <a:lstStyle/>
        <a:p>
          <a:pPr rtl="0"/>
          <a:r>
            <a:rPr lang="ru-RU" dirty="0" smtClean="0"/>
            <a:t>Повышение уровня обеспеченности кадрами системы здравоохранения и их квалификации.</a:t>
          </a:r>
          <a:endParaRPr lang="ru-RU" dirty="0"/>
        </a:p>
      </dgm:t>
    </dgm:pt>
    <dgm:pt modelId="{91C1B6A7-A2AD-49C8-8045-800F84F9652D}" type="parTrans" cxnId="{18DBE06A-25E4-47CE-B583-6BCA953076B1}">
      <dgm:prSet/>
      <dgm:spPr/>
      <dgm:t>
        <a:bodyPr/>
        <a:lstStyle/>
        <a:p>
          <a:endParaRPr lang="ru-RU"/>
        </a:p>
      </dgm:t>
    </dgm:pt>
    <dgm:pt modelId="{3343DE14-D4D8-4E6E-B6D2-5F0B259F63A6}" type="sibTrans" cxnId="{18DBE06A-25E4-47CE-B583-6BCA953076B1}">
      <dgm:prSet/>
      <dgm:spPr/>
      <dgm:t>
        <a:bodyPr/>
        <a:lstStyle/>
        <a:p>
          <a:endParaRPr lang="ru-RU"/>
        </a:p>
      </dgm:t>
    </dgm:pt>
    <dgm:pt modelId="{B96CD6D3-592B-4EBA-9836-8842E12C4FE7}">
      <dgm:prSet/>
      <dgm:spPr/>
      <dgm:t>
        <a:bodyPr/>
        <a:lstStyle/>
        <a:p>
          <a:pPr rtl="0"/>
          <a:r>
            <a:rPr lang="ru-RU" b="1" i="1" dirty="0" smtClean="0"/>
            <a:t>Ключевые мероприятия</a:t>
          </a:r>
          <a:endParaRPr lang="ru-RU" b="1" i="1" dirty="0"/>
        </a:p>
      </dgm:t>
    </dgm:pt>
    <dgm:pt modelId="{F4948812-8E01-421C-9229-16973DB499D3}" type="parTrans" cxnId="{BCACF116-07B2-492D-A42C-1B566CF92B5F}">
      <dgm:prSet/>
      <dgm:spPr/>
      <dgm:t>
        <a:bodyPr/>
        <a:lstStyle/>
        <a:p>
          <a:endParaRPr lang="ru-RU"/>
        </a:p>
      </dgm:t>
    </dgm:pt>
    <dgm:pt modelId="{FA6589A6-C93E-49B3-BA47-C8BFD161E112}" type="sibTrans" cxnId="{BCACF116-07B2-492D-A42C-1B566CF92B5F}">
      <dgm:prSet/>
      <dgm:spPr/>
      <dgm:t>
        <a:bodyPr/>
        <a:lstStyle/>
        <a:p>
          <a:endParaRPr lang="ru-RU"/>
        </a:p>
      </dgm:t>
    </dgm:pt>
    <dgm:pt modelId="{9891A718-1028-455B-9A9D-57A5907F95C5}">
      <dgm:prSet/>
      <dgm:spPr/>
      <dgm:t>
        <a:bodyPr/>
        <a:lstStyle/>
        <a:p>
          <a:pPr rtl="0"/>
          <a:r>
            <a:rPr lang="ru-RU" dirty="0" smtClean="0"/>
            <a:t>Снижение дефицита медицинских кадров, в том числе за счет снижения оттока кадров из государственной и муниципальной систем здравоохранения</a:t>
          </a:r>
          <a:endParaRPr lang="ru-RU" dirty="0"/>
        </a:p>
      </dgm:t>
    </dgm:pt>
    <dgm:pt modelId="{4A8688C1-0F11-4F3E-AB91-25642DFF0EBA}" type="parTrans" cxnId="{8356423E-DDE8-4634-A306-7EA3F5DD2484}">
      <dgm:prSet/>
      <dgm:spPr/>
      <dgm:t>
        <a:bodyPr/>
        <a:lstStyle/>
        <a:p>
          <a:endParaRPr lang="ru-RU"/>
        </a:p>
      </dgm:t>
    </dgm:pt>
    <dgm:pt modelId="{BFC7E700-5B38-4B96-9B03-D0F8EBCC8695}" type="sibTrans" cxnId="{8356423E-DDE8-4634-A306-7EA3F5DD2484}">
      <dgm:prSet/>
      <dgm:spPr/>
      <dgm:t>
        <a:bodyPr/>
        <a:lstStyle/>
        <a:p>
          <a:endParaRPr lang="ru-RU"/>
        </a:p>
      </dgm:t>
    </dgm:pt>
    <dgm:pt modelId="{3EC624E4-E111-41D5-80D9-5050F0ABBED4}">
      <dgm:prSet/>
      <dgm:spPr/>
      <dgm:t>
        <a:bodyPr/>
        <a:lstStyle/>
        <a:p>
          <a:r>
            <a:rPr lang="ru-RU" dirty="0" smtClean="0"/>
            <a:t>Устранение дисбаланса в распределении медицинских кадров в трехуровневой системе оказания медицинской помощи</a:t>
          </a:r>
          <a:endParaRPr lang="ru-RU" dirty="0"/>
        </a:p>
      </dgm:t>
    </dgm:pt>
    <dgm:pt modelId="{41992261-27DC-4BF9-8B84-43612C975635}" type="parTrans" cxnId="{E8DEB492-0A86-4E8D-B51D-EC1F0FF0F798}">
      <dgm:prSet/>
      <dgm:spPr/>
      <dgm:t>
        <a:bodyPr/>
        <a:lstStyle/>
        <a:p>
          <a:endParaRPr lang="ru-RU"/>
        </a:p>
      </dgm:t>
    </dgm:pt>
    <dgm:pt modelId="{613ECEB8-7E1C-482B-AF13-8ABF79EC57FB}" type="sibTrans" cxnId="{E8DEB492-0A86-4E8D-B51D-EC1F0FF0F798}">
      <dgm:prSet/>
      <dgm:spPr/>
      <dgm:t>
        <a:bodyPr/>
        <a:lstStyle/>
        <a:p>
          <a:endParaRPr lang="ru-RU"/>
        </a:p>
      </dgm:t>
    </dgm:pt>
    <dgm:pt modelId="{DF918E50-A0B1-4CA7-9060-C8C0A79277F4}">
      <dgm:prSet/>
      <dgm:spPr/>
      <dgm:t>
        <a:bodyPr/>
        <a:lstStyle/>
        <a:p>
          <a:r>
            <a:rPr lang="ru-RU" dirty="0" smtClean="0"/>
            <a:t>Совершенствование системы практической подготовки медицинских и фармацевтических работников</a:t>
          </a:r>
          <a:endParaRPr lang="ru-RU" dirty="0"/>
        </a:p>
      </dgm:t>
    </dgm:pt>
    <dgm:pt modelId="{61FEAB7E-7BAA-40F3-AA53-C20F2434361C}" type="parTrans" cxnId="{4E168D72-2157-4220-BD61-50CD4472B457}">
      <dgm:prSet/>
      <dgm:spPr/>
      <dgm:t>
        <a:bodyPr/>
        <a:lstStyle/>
        <a:p>
          <a:endParaRPr lang="ru-RU"/>
        </a:p>
      </dgm:t>
    </dgm:pt>
    <dgm:pt modelId="{52C128DB-935A-4335-9F78-0F223DD08C84}" type="sibTrans" cxnId="{4E168D72-2157-4220-BD61-50CD4472B457}">
      <dgm:prSet/>
      <dgm:spPr/>
      <dgm:t>
        <a:bodyPr/>
        <a:lstStyle/>
        <a:p>
          <a:endParaRPr lang="ru-RU"/>
        </a:p>
      </dgm:t>
    </dgm:pt>
    <dgm:pt modelId="{0E9C8FA2-53C6-4A20-B5B6-6C2B6FA88463}">
      <dgm:prSet/>
      <dgm:spPr/>
      <dgm:t>
        <a:bodyPr/>
        <a:lstStyle/>
        <a:p>
          <a:r>
            <a:rPr lang="ru-RU" dirty="0" smtClean="0"/>
            <a:t>Разработка и внедрение аккредитации медицинских и фармацевтических специалистов</a:t>
          </a:r>
          <a:endParaRPr lang="ru-RU" dirty="0"/>
        </a:p>
      </dgm:t>
    </dgm:pt>
    <dgm:pt modelId="{9394B271-1414-48A3-BA82-82E8C947B1B6}" type="parTrans" cxnId="{8F5BE857-5AFB-4914-989E-B330E0AFAC90}">
      <dgm:prSet/>
      <dgm:spPr/>
      <dgm:t>
        <a:bodyPr/>
        <a:lstStyle/>
        <a:p>
          <a:endParaRPr lang="ru-RU"/>
        </a:p>
      </dgm:t>
    </dgm:pt>
    <dgm:pt modelId="{0E361F22-BE75-4BA1-A6A3-FD7BD28EA0EE}" type="sibTrans" cxnId="{8F5BE857-5AFB-4914-989E-B330E0AFAC90}">
      <dgm:prSet/>
      <dgm:spPr/>
      <dgm:t>
        <a:bodyPr/>
        <a:lstStyle/>
        <a:p>
          <a:endParaRPr lang="ru-RU"/>
        </a:p>
      </dgm:t>
    </dgm:pt>
    <dgm:pt modelId="{E67DDBB3-4659-4DA4-A81D-FB87F33BBAA8}">
      <dgm:prSet/>
      <dgm:spPr/>
      <dgm:t>
        <a:bodyPr/>
        <a:lstStyle/>
        <a:p>
          <a:r>
            <a:rPr lang="ru-RU" dirty="0" smtClean="0"/>
            <a:t>Повышение престижа профессии, в том числе за счет создания позитивного образа медицинского и </a:t>
          </a:r>
          <a:r>
            <a:rPr lang="ru-RU" dirty="0" smtClean="0"/>
            <a:t>фармацевтического </a:t>
          </a:r>
          <a:r>
            <a:rPr lang="ru-RU" dirty="0" smtClean="0"/>
            <a:t>работника в общественном создании</a:t>
          </a:r>
          <a:endParaRPr lang="ru-RU" dirty="0"/>
        </a:p>
      </dgm:t>
    </dgm:pt>
    <dgm:pt modelId="{4FBD83AE-4E8F-421C-8846-790B153D4BFE}" type="parTrans" cxnId="{FBE63F6D-7855-4FB3-A9A8-52FDB905BE3F}">
      <dgm:prSet/>
      <dgm:spPr/>
      <dgm:t>
        <a:bodyPr/>
        <a:lstStyle/>
        <a:p>
          <a:endParaRPr lang="ru-RU"/>
        </a:p>
      </dgm:t>
    </dgm:pt>
    <dgm:pt modelId="{5F3AD0B3-A773-47E0-A86D-CFCCF04378B7}" type="sibTrans" cxnId="{FBE63F6D-7855-4FB3-A9A8-52FDB905BE3F}">
      <dgm:prSet/>
      <dgm:spPr/>
      <dgm:t>
        <a:bodyPr/>
        <a:lstStyle/>
        <a:p>
          <a:endParaRPr lang="ru-RU"/>
        </a:p>
      </dgm:t>
    </dgm:pt>
    <dgm:pt modelId="{8351E5EB-E5C8-40EB-A54B-04EF51B4C880}">
      <dgm:prSet/>
      <dgm:spPr/>
      <dgm:t>
        <a:bodyPr/>
        <a:lstStyle/>
        <a:p>
          <a:r>
            <a:rPr lang="ru-RU" dirty="0" smtClean="0"/>
            <a:t>Развитие мер социальной поддержки медицинских и фармацевтических работников</a:t>
          </a:r>
          <a:endParaRPr lang="ru-RU" dirty="0"/>
        </a:p>
      </dgm:t>
    </dgm:pt>
    <dgm:pt modelId="{DC650165-4E13-40E4-9AE4-8DF0AB8C3370}" type="parTrans" cxnId="{3C69EA5F-1698-4D3A-8A65-834FB114F944}">
      <dgm:prSet/>
      <dgm:spPr/>
      <dgm:t>
        <a:bodyPr/>
        <a:lstStyle/>
        <a:p>
          <a:endParaRPr lang="ru-RU"/>
        </a:p>
      </dgm:t>
    </dgm:pt>
    <dgm:pt modelId="{6CA1EECC-99FE-43EA-9687-4A0397F6748C}" type="sibTrans" cxnId="{3C69EA5F-1698-4D3A-8A65-834FB114F944}">
      <dgm:prSet/>
      <dgm:spPr/>
      <dgm:t>
        <a:bodyPr/>
        <a:lstStyle/>
        <a:p>
          <a:endParaRPr lang="ru-RU"/>
        </a:p>
      </dgm:t>
    </dgm:pt>
    <dgm:pt modelId="{5781E1D6-3727-4252-A175-BAA7374721C7}">
      <dgm:prSet/>
      <dgm:spPr/>
      <dgm:t>
        <a:bodyPr/>
        <a:lstStyle/>
        <a:p>
          <a:r>
            <a:rPr lang="ru-RU" dirty="0" smtClean="0"/>
            <a:t>Формирование единых подходов к определению уровня квалификации и набора компетенций медицинских и фармацевтических специалистов, необходимых для занятия профессиональной деятельностью</a:t>
          </a:r>
          <a:endParaRPr lang="ru-RU" dirty="0"/>
        </a:p>
      </dgm:t>
    </dgm:pt>
    <dgm:pt modelId="{16EF4D2A-C322-4996-B968-71589331E8FA}" type="parTrans" cxnId="{0E0EFB38-A8CD-4A30-9893-15183BEA598F}">
      <dgm:prSet/>
      <dgm:spPr/>
      <dgm:t>
        <a:bodyPr/>
        <a:lstStyle/>
        <a:p>
          <a:endParaRPr lang="ru-RU"/>
        </a:p>
      </dgm:t>
    </dgm:pt>
    <dgm:pt modelId="{37906970-6C49-4685-8FCF-48281CE406DE}" type="sibTrans" cxnId="{0E0EFB38-A8CD-4A30-9893-15183BEA598F}">
      <dgm:prSet/>
      <dgm:spPr/>
      <dgm:t>
        <a:bodyPr/>
        <a:lstStyle/>
        <a:p>
          <a:endParaRPr lang="ru-RU"/>
        </a:p>
      </dgm:t>
    </dgm:pt>
    <dgm:pt modelId="{E5046A0E-1338-4BBA-8B55-4A4382E12314}" type="pres">
      <dgm:prSet presAssocID="{099DA082-86F3-48A0-84A3-10ED407A6A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B2D83A-ACEB-4890-B630-1380E7DAADBC}" type="pres">
      <dgm:prSet presAssocID="{A2BF46C7-3986-4BF2-819C-871375161D6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B2BCA-99C2-4D5F-BB1A-637821323DBD}" type="pres">
      <dgm:prSet presAssocID="{A2BF46C7-3986-4BF2-819C-871375161D6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596C0-8353-491B-BB5D-1EFA7BD3E971}" type="pres">
      <dgm:prSet presAssocID="{B96CD6D3-592B-4EBA-9836-8842E12C4FE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079F4-9A5F-45EB-9785-CEB44FA37B47}" type="pres">
      <dgm:prSet presAssocID="{B96CD6D3-592B-4EBA-9836-8842E12C4FE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7D966F-7401-4EF9-8855-AB6D08AA0E00}" type="presOf" srcId="{B96CD6D3-592B-4EBA-9836-8842E12C4FE7}" destId="{96F596C0-8353-491B-BB5D-1EFA7BD3E971}" srcOrd="0" destOrd="0" presId="urn:microsoft.com/office/officeart/2005/8/layout/vList2"/>
    <dgm:cxn modelId="{25826BBA-E40B-41CE-A114-56A6EDE063D1}" type="presOf" srcId="{DF918E50-A0B1-4CA7-9060-C8C0A79277F4}" destId="{420079F4-9A5F-45EB-9785-CEB44FA37B47}" srcOrd="0" destOrd="2" presId="urn:microsoft.com/office/officeart/2005/8/layout/vList2"/>
    <dgm:cxn modelId="{E43EBAE6-C746-4E38-AEB6-B04B8C317DB8}" type="presOf" srcId="{9891A718-1028-455B-9A9D-57A5907F95C5}" destId="{420079F4-9A5F-45EB-9785-CEB44FA37B47}" srcOrd="0" destOrd="0" presId="urn:microsoft.com/office/officeart/2005/8/layout/vList2"/>
    <dgm:cxn modelId="{0E0EFB38-A8CD-4A30-9893-15183BEA598F}" srcId="{B96CD6D3-592B-4EBA-9836-8842E12C4FE7}" destId="{5781E1D6-3727-4252-A175-BAA7374721C7}" srcOrd="6" destOrd="0" parTransId="{16EF4D2A-C322-4996-B968-71589331E8FA}" sibTransId="{37906970-6C49-4685-8FCF-48281CE406DE}"/>
    <dgm:cxn modelId="{BCACF116-07B2-492D-A42C-1B566CF92B5F}" srcId="{099DA082-86F3-48A0-84A3-10ED407A6ACB}" destId="{B96CD6D3-592B-4EBA-9836-8842E12C4FE7}" srcOrd="1" destOrd="0" parTransId="{F4948812-8E01-421C-9229-16973DB499D3}" sibTransId="{FA6589A6-C93E-49B3-BA47-C8BFD161E112}"/>
    <dgm:cxn modelId="{F1824536-CA1F-4F17-9664-5D449EFA3DF9}" type="presOf" srcId="{099DA082-86F3-48A0-84A3-10ED407A6ACB}" destId="{E5046A0E-1338-4BBA-8B55-4A4382E12314}" srcOrd="0" destOrd="0" presId="urn:microsoft.com/office/officeart/2005/8/layout/vList2"/>
    <dgm:cxn modelId="{4E168D72-2157-4220-BD61-50CD4472B457}" srcId="{B96CD6D3-592B-4EBA-9836-8842E12C4FE7}" destId="{DF918E50-A0B1-4CA7-9060-C8C0A79277F4}" srcOrd="2" destOrd="0" parTransId="{61FEAB7E-7BAA-40F3-AA53-C20F2434361C}" sibTransId="{52C128DB-935A-4335-9F78-0F223DD08C84}"/>
    <dgm:cxn modelId="{42E5FD88-CE75-4AA1-889E-5C6FB040FE49}" type="presOf" srcId="{A2BF46C7-3986-4BF2-819C-871375161D60}" destId="{20B2D83A-ACEB-4890-B630-1380E7DAADBC}" srcOrd="0" destOrd="0" presId="urn:microsoft.com/office/officeart/2005/8/layout/vList2"/>
    <dgm:cxn modelId="{3591CAC2-ED7B-41D5-BC2D-AB17E72C9E02}" type="presOf" srcId="{8351E5EB-E5C8-40EB-A54B-04EF51B4C880}" destId="{420079F4-9A5F-45EB-9785-CEB44FA37B47}" srcOrd="0" destOrd="5" presId="urn:microsoft.com/office/officeart/2005/8/layout/vList2"/>
    <dgm:cxn modelId="{E8DEB492-0A86-4E8D-B51D-EC1F0FF0F798}" srcId="{B96CD6D3-592B-4EBA-9836-8842E12C4FE7}" destId="{3EC624E4-E111-41D5-80D9-5050F0ABBED4}" srcOrd="1" destOrd="0" parTransId="{41992261-27DC-4BF9-8B84-43612C975635}" sibTransId="{613ECEB8-7E1C-482B-AF13-8ABF79EC57FB}"/>
    <dgm:cxn modelId="{A497EA56-1554-4869-B978-43DBDD14AF00}" type="presOf" srcId="{E67DDBB3-4659-4DA4-A81D-FB87F33BBAA8}" destId="{420079F4-9A5F-45EB-9785-CEB44FA37B47}" srcOrd="0" destOrd="4" presId="urn:microsoft.com/office/officeart/2005/8/layout/vList2"/>
    <dgm:cxn modelId="{8F5BE857-5AFB-4914-989E-B330E0AFAC90}" srcId="{B96CD6D3-592B-4EBA-9836-8842E12C4FE7}" destId="{0E9C8FA2-53C6-4A20-B5B6-6C2B6FA88463}" srcOrd="3" destOrd="0" parTransId="{9394B271-1414-48A3-BA82-82E8C947B1B6}" sibTransId="{0E361F22-BE75-4BA1-A6A3-FD7BD28EA0EE}"/>
    <dgm:cxn modelId="{8356423E-DDE8-4634-A306-7EA3F5DD2484}" srcId="{B96CD6D3-592B-4EBA-9836-8842E12C4FE7}" destId="{9891A718-1028-455B-9A9D-57A5907F95C5}" srcOrd="0" destOrd="0" parTransId="{4A8688C1-0F11-4F3E-AB91-25642DFF0EBA}" sibTransId="{BFC7E700-5B38-4B96-9B03-D0F8EBCC8695}"/>
    <dgm:cxn modelId="{9F97B36D-5ACF-4109-ADD8-44CFDB7EF491}" type="presOf" srcId="{0E9C8FA2-53C6-4A20-B5B6-6C2B6FA88463}" destId="{420079F4-9A5F-45EB-9785-CEB44FA37B47}" srcOrd="0" destOrd="3" presId="urn:microsoft.com/office/officeart/2005/8/layout/vList2"/>
    <dgm:cxn modelId="{80FD6A21-0952-4776-9A56-E55E661DB4AD}" type="presOf" srcId="{5781E1D6-3727-4252-A175-BAA7374721C7}" destId="{420079F4-9A5F-45EB-9785-CEB44FA37B47}" srcOrd="0" destOrd="6" presId="urn:microsoft.com/office/officeart/2005/8/layout/vList2"/>
    <dgm:cxn modelId="{18DBE06A-25E4-47CE-B583-6BCA953076B1}" srcId="{A2BF46C7-3986-4BF2-819C-871375161D60}" destId="{EC28805C-4420-46CA-813F-73237AA38375}" srcOrd="0" destOrd="0" parTransId="{91C1B6A7-A2AD-49C8-8045-800F84F9652D}" sibTransId="{3343DE14-D4D8-4E6E-B6D2-5F0B259F63A6}"/>
    <dgm:cxn modelId="{64D019DA-D0AA-43F4-9AC9-08D2198E70A7}" type="presOf" srcId="{3EC624E4-E111-41D5-80D9-5050F0ABBED4}" destId="{420079F4-9A5F-45EB-9785-CEB44FA37B47}" srcOrd="0" destOrd="1" presId="urn:microsoft.com/office/officeart/2005/8/layout/vList2"/>
    <dgm:cxn modelId="{4E3D2916-B968-49C1-AEC7-71AC5FD418F7}" srcId="{099DA082-86F3-48A0-84A3-10ED407A6ACB}" destId="{A2BF46C7-3986-4BF2-819C-871375161D60}" srcOrd="0" destOrd="0" parTransId="{E2387FB1-C344-4CA5-B539-412D5327F55F}" sibTransId="{11852B25-C748-444E-A1F9-9C584586F551}"/>
    <dgm:cxn modelId="{635EF318-E83A-4835-89D3-2EDB4DE7556D}" type="presOf" srcId="{EC28805C-4420-46CA-813F-73237AA38375}" destId="{42DB2BCA-99C2-4D5F-BB1A-637821323DBD}" srcOrd="0" destOrd="0" presId="urn:microsoft.com/office/officeart/2005/8/layout/vList2"/>
    <dgm:cxn modelId="{3C69EA5F-1698-4D3A-8A65-834FB114F944}" srcId="{B96CD6D3-592B-4EBA-9836-8842E12C4FE7}" destId="{8351E5EB-E5C8-40EB-A54B-04EF51B4C880}" srcOrd="5" destOrd="0" parTransId="{DC650165-4E13-40E4-9AE4-8DF0AB8C3370}" sibTransId="{6CA1EECC-99FE-43EA-9687-4A0397F6748C}"/>
    <dgm:cxn modelId="{FBE63F6D-7855-4FB3-A9A8-52FDB905BE3F}" srcId="{B96CD6D3-592B-4EBA-9836-8842E12C4FE7}" destId="{E67DDBB3-4659-4DA4-A81D-FB87F33BBAA8}" srcOrd="4" destOrd="0" parTransId="{4FBD83AE-4E8F-421C-8846-790B153D4BFE}" sibTransId="{5F3AD0B3-A773-47E0-A86D-CFCCF04378B7}"/>
    <dgm:cxn modelId="{8B94211A-B2EB-4954-BCE1-B65CE27A3247}" type="presParOf" srcId="{E5046A0E-1338-4BBA-8B55-4A4382E12314}" destId="{20B2D83A-ACEB-4890-B630-1380E7DAADBC}" srcOrd="0" destOrd="0" presId="urn:microsoft.com/office/officeart/2005/8/layout/vList2"/>
    <dgm:cxn modelId="{7B992D6F-9F3B-420B-9353-2CD84BBEED25}" type="presParOf" srcId="{E5046A0E-1338-4BBA-8B55-4A4382E12314}" destId="{42DB2BCA-99C2-4D5F-BB1A-637821323DBD}" srcOrd="1" destOrd="0" presId="urn:microsoft.com/office/officeart/2005/8/layout/vList2"/>
    <dgm:cxn modelId="{A57F4DA0-696F-4661-9738-72532BF76722}" type="presParOf" srcId="{E5046A0E-1338-4BBA-8B55-4A4382E12314}" destId="{96F596C0-8353-491B-BB5D-1EFA7BD3E971}" srcOrd="2" destOrd="0" presId="urn:microsoft.com/office/officeart/2005/8/layout/vList2"/>
    <dgm:cxn modelId="{DA567F80-7D78-4F33-9518-04F72E1A30DD}" type="presParOf" srcId="{E5046A0E-1338-4BBA-8B55-4A4382E12314}" destId="{420079F4-9A5F-45EB-9785-CEB44FA37B4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5A6479-1A3C-493E-984B-0FA794DD83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AD0882-4AA0-438D-9221-20A3BF8D8E6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B100214-D91D-4415-A5A4-E7BFC9F0C446}" type="parTrans" cxnId="{934ED30C-C631-4CC2-9BBF-BB818A97A539}">
      <dgm:prSet/>
      <dgm:spPr/>
      <dgm:t>
        <a:bodyPr/>
        <a:lstStyle/>
        <a:p>
          <a:endParaRPr lang="ru-RU"/>
        </a:p>
      </dgm:t>
    </dgm:pt>
    <dgm:pt modelId="{7000BBE0-77E7-4B07-852E-621C27D4951C}" type="sibTrans" cxnId="{934ED30C-C631-4CC2-9BBF-BB818A97A539}">
      <dgm:prSet/>
      <dgm:spPr/>
      <dgm:t>
        <a:bodyPr/>
        <a:lstStyle/>
        <a:p>
          <a:endParaRPr lang="ru-RU"/>
        </a:p>
      </dgm:t>
    </dgm:pt>
    <dgm:pt modelId="{2A317673-7BD0-44F6-B495-8FFF104E5A5B}">
      <dgm:prSet phldrT="[Текст]" custT="1"/>
      <dgm:spPr/>
      <dgm:t>
        <a:bodyPr/>
        <a:lstStyle/>
        <a:p>
          <a:r>
            <a:rPr lang="ru-RU" sz="1200" b="1" i="1" dirty="0" smtClean="0">
              <a:solidFill>
                <a:schemeClr val="tx2">
                  <a:lumMod val="75000"/>
                </a:schemeClr>
              </a:solidFill>
            </a:rPr>
            <a:t>Ранняя профориентация (профильные классы, лицеи; школы мастерства; «</a:t>
          </a:r>
          <a:r>
            <a:rPr lang="ru-RU" sz="1200" b="1" i="1" dirty="0" err="1" smtClean="0">
              <a:solidFill>
                <a:schemeClr val="tx2">
                  <a:lumMod val="75000"/>
                </a:schemeClr>
              </a:solidFill>
            </a:rPr>
            <a:t>предуниверсарии</a:t>
          </a:r>
          <a:r>
            <a:rPr lang="ru-RU" sz="1200" b="1" i="1" dirty="0" smtClean="0">
              <a:solidFill>
                <a:schemeClr val="tx2">
                  <a:lumMod val="75000"/>
                </a:schemeClr>
              </a:solidFill>
            </a:rPr>
            <a:t>»)</a:t>
          </a:r>
          <a:endParaRPr lang="ru-RU" sz="1200" b="1" i="1" dirty="0">
            <a:solidFill>
              <a:schemeClr val="tx2">
                <a:lumMod val="75000"/>
              </a:schemeClr>
            </a:solidFill>
          </a:endParaRPr>
        </a:p>
      </dgm:t>
    </dgm:pt>
    <dgm:pt modelId="{449FF8B1-F2C6-44D0-A0CE-9C925C6D800A}" type="parTrans" cxnId="{85BA4911-251F-4415-B3C2-AA9CB7A6863D}">
      <dgm:prSet/>
      <dgm:spPr/>
      <dgm:t>
        <a:bodyPr/>
        <a:lstStyle/>
        <a:p>
          <a:endParaRPr lang="ru-RU"/>
        </a:p>
      </dgm:t>
    </dgm:pt>
    <dgm:pt modelId="{56CE51E6-BAFE-4684-93A6-43B7B4D025C9}" type="sibTrans" cxnId="{85BA4911-251F-4415-B3C2-AA9CB7A6863D}">
      <dgm:prSet/>
      <dgm:spPr/>
      <dgm:t>
        <a:bodyPr/>
        <a:lstStyle/>
        <a:p>
          <a:endParaRPr lang="ru-RU"/>
        </a:p>
      </dgm:t>
    </dgm:pt>
    <dgm:pt modelId="{0188005F-334D-43AD-AE79-119F621B8D0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20B7271D-9F95-49D1-8068-754E7917BE9A}" type="parTrans" cxnId="{43679AC6-B515-4393-B957-54406F9CEEB9}">
      <dgm:prSet/>
      <dgm:spPr/>
      <dgm:t>
        <a:bodyPr/>
        <a:lstStyle/>
        <a:p>
          <a:endParaRPr lang="ru-RU"/>
        </a:p>
      </dgm:t>
    </dgm:pt>
    <dgm:pt modelId="{2A24B84C-136C-475A-B237-0401F339800D}" type="sibTrans" cxnId="{43679AC6-B515-4393-B957-54406F9CEEB9}">
      <dgm:prSet/>
      <dgm:spPr/>
      <dgm:t>
        <a:bodyPr/>
        <a:lstStyle/>
        <a:p>
          <a:endParaRPr lang="ru-RU"/>
        </a:p>
      </dgm:t>
    </dgm:pt>
    <dgm:pt modelId="{E4403A0E-91FA-49A0-987B-5F68445036A5}">
      <dgm:prSet phldrT="[Текст]" custT="1"/>
      <dgm:spPr/>
      <dgm:t>
        <a:bodyPr/>
        <a:lstStyle/>
        <a:p>
          <a:r>
            <a:rPr lang="ru-RU" sz="1200" b="1" i="1" dirty="0" smtClean="0">
              <a:solidFill>
                <a:schemeClr val="tx2">
                  <a:lumMod val="75000"/>
                </a:schemeClr>
              </a:solidFill>
            </a:rPr>
            <a:t>Обучение в образовательной организации 5-6 лет в зависимости от специальности</a:t>
          </a:r>
          <a:endParaRPr lang="ru-RU" sz="1200" b="1" i="1" dirty="0">
            <a:solidFill>
              <a:schemeClr val="tx2">
                <a:lumMod val="75000"/>
              </a:schemeClr>
            </a:solidFill>
          </a:endParaRPr>
        </a:p>
      </dgm:t>
    </dgm:pt>
    <dgm:pt modelId="{CE54265B-90C7-4E6D-98E5-1440612BFD0D}" type="parTrans" cxnId="{B7349ACF-1F01-427C-9A7A-4584BAE2D730}">
      <dgm:prSet/>
      <dgm:spPr/>
      <dgm:t>
        <a:bodyPr/>
        <a:lstStyle/>
        <a:p>
          <a:endParaRPr lang="ru-RU"/>
        </a:p>
      </dgm:t>
    </dgm:pt>
    <dgm:pt modelId="{75E06BB3-CC5E-4204-A879-1591259F383B}" type="sibTrans" cxnId="{B7349ACF-1F01-427C-9A7A-4584BAE2D730}">
      <dgm:prSet/>
      <dgm:spPr/>
      <dgm:t>
        <a:bodyPr/>
        <a:lstStyle/>
        <a:p>
          <a:endParaRPr lang="ru-RU"/>
        </a:p>
      </dgm:t>
    </dgm:pt>
    <dgm:pt modelId="{D32478FA-97F5-4B49-9CFE-0A8BE3A60DCB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D4094D3D-8C70-4780-A8C5-8693A7FD7D05}" type="parTrans" cxnId="{3CD5E1A4-306E-4BF5-A2CE-4222334C3DEF}">
      <dgm:prSet/>
      <dgm:spPr/>
      <dgm:t>
        <a:bodyPr/>
        <a:lstStyle/>
        <a:p>
          <a:endParaRPr lang="ru-RU"/>
        </a:p>
      </dgm:t>
    </dgm:pt>
    <dgm:pt modelId="{1CD7B59C-6002-410F-AD24-3B4720515EAB}" type="sibTrans" cxnId="{3CD5E1A4-306E-4BF5-A2CE-4222334C3DEF}">
      <dgm:prSet/>
      <dgm:spPr/>
      <dgm:t>
        <a:bodyPr/>
        <a:lstStyle/>
        <a:p>
          <a:endParaRPr lang="ru-RU"/>
        </a:p>
      </dgm:t>
    </dgm:pt>
    <dgm:pt modelId="{17D93776-9556-48DF-9E00-A0B5B1B422FE}">
      <dgm:prSet phldrT="[Текст]"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rgbClr val="C00000"/>
              </a:solidFill>
            </a:rPr>
            <a:t>Интернатура – 1 год </a:t>
          </a:r>
          <a:endParaRPr lang="ru-RU" sz="1200" b="1" i="1" dirty="0">
            <a:solidFill>
              <a:srgbClr val="C00000"/>
            </a:solidFill>
          </a:endParaRPr>
        </a:p>
      </dgm:t>
    </dgm:pt>
    <dgm:pt modelId="{E57BADC6-1036-49A3-B8AD-B7DDA218578F}" type="parTrans" cxnId="{09931826-4E38-4E95-BBB3-E930E953BB65}">
      <dgm:prSet/>
      <dgm:spPr/>
      <dgm:t>
        <a:bodyPr/>
        <a:lstStyle/>
        <a:p>
          <a:endParaRPr lang="ru-RU"/>
        </a:p>
      </dgm:t>
    </dgm:pt>
    <dgm:pt modelId="{20181891-E7ED-410C-9F55-D520A149BFD9}" type="sibTrans" cxnId="{09931826-4E38-4E95-BBB3-E930E953BB65}">
      <dgm:prSet/>
      <dgm:spPr/>
      <dgm:t>
        <a:bodyPr/>
        <a:lstStyle/>
        <a:p>
          <a:endParaRPr lang="ru-RU"/>
        </a:p>
      </dgm:t>
    </dgm:pt>
    <dgm:pt modelId="{7DCF3918-135C-4375-8FDF-9037432D05C8}">
      <dgm:prSet phldrT="[Текст]"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rgbClr val="C00000"/>
              </a:solidFill>
            </a:rPr>
            <a:t>Ординатура – 2 года</a:t>
          </a:r>
          <a:endParaRPr lang="ru-RU" sz="1200" b="1" i="1" dirty="0">
            <a:solidFill>
              <a:srgbClr val="C00000"/>
            </a:solidFill>
          </a:endParaRPr>
        </a:p>
      </dgm:t>
    </dgm:pt>
    <dgm:pt modelId="{82264401-A6A3-43BE-BCA9-FA0D5BE4BB63}" type="parTrans" cxnId="{6A740598-DCBF-4DCC-8C83-FF609EA6282A}">
      <dgm:prSet/>
      <dgm:spPr/>
      <dgm:t>
        <a:bodyPr/>
        <a:lstStyle/>
        <a:p>
          <a:endParaRPr lang="ru-RU"/>
        </a:p>
      </dgm:t>
    </dgm:pt>
    <dgm:pt modelId="{74A255AD-3F3D-410E-B098-F6F41A1A7A5A}" type="sibTrans" cxnId="{6A740598-DCBF-4DCC-8C83-FF609EA6282A}">
      <dgm:prSet/>
      <dgm:spPr/>
      <dgm:t>
        <a:bodyPr/>
        <a:lstStyle/>
        <a:p>
          <a:endParaRPr lang="ru-RU"/>
        </a:p>
      </dgm:t>
    </dgm:pt>
    <dgm:pt modelId="{2E2FE8C9-6F58-4738-8940-1883E5758668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2B247D9-4265-402E-AAB3-E631EDE6E8E4}" type="parTrans" cxnId="{9DB89701-7172-4604-AC72-DFE2E442D9A3}">
      <dgm:prSet/>
      <dgm:spPr/>
      <dgm:t>
        <a:bodyPr/>
        <a:lstStyle/>
        <a:p>
          <a:endParaRPr lang="ru-RU"/>
        </a:p>
      </dgm:t>
    </dgm:pt>
    <dgm:pt modelId="{B5655371-9931-415A-99D4-24C394CF3404}" type="sibTrans" cxnId="{9DB89701-7172-4604-AC72-DFE2E442D9A3}">
      <dgm:prSet/>
      <dgm:spPr/>
      <dgm:t>
        <a:bodyPr/>
        <a:lstStyle/>
        <a:p>
          <a:endParaRPr lang="ru-RU"/>
        </a:p>
      </dgm:t>
    </dgm:pt>
    <dgm:pt modelId="{2571147E-F818-4D57-AA8E-35596A3444CB}">
      <dgm:prSet custT="1"/>
      <dgm:spPr/>
      <dgm:t>
        <a:bodyPr/>
        <a:lstStyle/>
        <a:p>
          <a:r>
            <a:rPr lang="ru-RU" sz="1200" b="1" i="1" dirty="0" smtClean="0">
              <a:solidFill>
                <a:schemeClr val="tx2">
                  <a:lumMod val="75000"/>
                </a:schemeClr>
              </a:solidFill>
              <a:latin typeface="+mn-lt"/>
            </a:rPr>
            <a:t>Дополнительное профессиональное образование</a:t>
          </a:r>
          <a:endParaRPr lang="ru-RU" sz="1200" b="1" i="1" dirty="0">
            <a:solidFill>
              <a:schemeClr val="tx2">
                <a:lumMod val="75000"/>
              </a:schemeClr>
            </a:solidFill>
            <a:latin typeface="+mn-lt"/>
          </a:endParaRPr>
        </a:p>
      </dgm:t>
    </dgm:pt>
    <dgm:pt modelId="{785D6C67-D71A-4E9E-BA4B-69774E241EA1}" type="parTrans" cxnId="{5E95B6BE-BE5A-4C4F-A04C-406A5CD956B3}">
      <dgm:prSet/>
      <dgm:spPr/>
      <dgm:t>
        <a:bodyPr/>
        <a:lstStyle/>
        <a:p>
          <a:endParaRPr lang="ru-RU"/>
        </a:p>
      </dgm:t>
    </dgm:pt>
    <dgm:pt modelId="{C685915F-F584-44D7-B5A4-7D0D384190A2}" type="sibTrans" cxnId="{5E95B6BE-BE5A-4C4F-A04C-406A5CD956B3}">
      <dgm:prSet/>
      <dgm:spPr/>
      <dgm:t>
        <a:bodyPr/>
        <a:lstStyle/>
        <a:p>
          <a:endParaRPr lang="ru-RU"/>
        </a:p>
      </dgm:t>
    </dgm:pt>
    <dgm:pt modelId="{A8ACAAD6-5498-49FF-B2EB-AE9C63FBDE26}" type="pres">
      <dgm:prSet presAssocID="{9B5A6479-1A3C-493E-984B-0FA794DD83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76F26B-184B-48DB-A159-E13FDF3508AE}" type="pres">
      <dgm:prSet presAssocID="{A7AD0882-4AA0-438D-9221-20A3BF8D8E68}" presName="composite" presStyleCnt="0"/>
      <dgm:spPr/>
    </dgm:pt>
    <dgm:pt modelId="{B2BBB5EE-2435-46CB-BDD6-A654E174E1DB}" type="pres">
      <dgm:prSet presAssocID="{A7AD0882-4AA0-438D-9221-20A3BF8D8E6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2B044-2752-473C-857A-EDE26371B93F}" type="pres">
      <dgm:prSet presAssocID="{A7AD0882-4AA0-438D-9221-20A3BF8D8E6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365A7-E76F-4F12-801D-45D4D00C0301}" type="pres">
      <dgm:prSet presAssocID="{7000BBE0-77E7-4B07-852E-621C27D4951C}" presName="sp" presStyleCnt="0"/>
      <dgm:spPr/>
    </dgm:pt>
    <dgm:pt modelId="{7D7AC7E8-8F81-4F86-92C7-AF914CC830D6}" type="pres">
      <dgm:prSet presAssocID="{0188005F-334D-43AD-AE79-119F621B8D08}" presName="composite" presStyleCnt="0"/>
      <dgm:spPr/>
    </dgm:pt>
    <dgm:pt modelId="{5B8B113C-EBA7-4DD5-9AE9-369F697E2C12}" type="pres">
      <dgm:prSet presAssocID="{0188005F-334D-43AD-AE79-119F621B8D0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00D8F-278B-41C9-B222-54E84DEE6AE0}" type="pres">
      <dgm:prSet presAssocID="{0188005F-334D-43AD-AE79-119F621B8D0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F2C9D-72C2-44A2-939A-87F7FBE5F722}" type="pres">
      <dgm:prSet presAssocID="{2A24B84C-136C-475A-B237-0401F339800D}" presName="sp" presStyleCnt="0"/>
      <dgm:spPr/>
    </dgm:pt>
    <dgm:pt modelId="{EB6EDA7E-32A6-4AC6-A301-468CC1D0C292}" type="pres">
      <dgm:prSet presAssocID="{D32478FA-97F5-4B49-9CFE-0A8BE3A60DCB}" presName="composite" presStyleCnt="0"/>
      <dgm:spPr/>
    </dgm:pt>
    <dgm:pt modelId="{2965304C-8487-4BD0-AC0B-8DE92C737ED1}" type="pres">
      <dgm:prSet presAssocID="{D32478FA-97F5-4B49-9CFE-0A8BE3A60DC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5C286-CB78-4A0B-B53B-A0EDEBC0EBBA}" type="pres">
      <dgm:prSet presAssocID="{D32478FA-97F5-4B49-9CFE-0A8BE3A60DC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7F7E5-262D-47F6-901C-7E9BD4B9C881}" type="pres">
      <dgm:prSet presAssocID="{1CD7B59C-6002-410F-AD24-3B4720515EAB}" presName="sp" presStyleCnt="0"/>
      <dgm:spPr/>
    </dgm:pt>
    <dgm:pt modelId="{DD031A63-1AE1-43EE-A0C7-7CD3294B164D}" type="pres">
      <dgm:prSet presAssocID="{2E2FE8C9-6F58-4738-8940-1883E5758668}" presName="composite" presStyleCnt="0"/>
      <dgm:spPr/>
    </dgm:pt>
    <dgm:pt modelId="{C789C079-6CD8-4F13-ADE7-4FB3D92493AA}" type="pres">
      <dgm:prSet presAssocID="{2E2FE8C9-6F58-4738-8940-1883E575866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8CED4-BAF9-4FA7-A618-B207826B28A8}" type="pres">
      <dgm:prSet presAssocID="{2E2FE8C9-6F58-4738-8940-1883E575866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D693B0-064F-49F5-A809-B547679D7507}" type="presOf" srcId="{D32478FA-97F5-4B49-9CFE-0A8BE3A60DCB}" destId="{2965304C-8487-4BD0-AC0B-8DE92C737ED1}" srcOrd="0" destOrd="0" presId="urn:microsoft.com/office/officeart/2005/8/layout/chevron2"/>
    <dgm:cxn modelId="{4C2DA0C0-509B-4CF7-B278-BBED9D57EC67}" type="presOf" srcId="{0188005F-334D-43AD-AE79-119F621B8D08}" destId="{5B8B113C-EBA7-4DD5-9AE9-369F697E2C12}" srcOrd="0" destOrd="0" presId="urn:microsoft.com/office/officeart/2005/8/layout/chevron2"/>
    <dgm:cxn modelId="{0C4B50CD-C79A-4913-904E-6E38947A84A0}" type="presOf" srcId="{2E2FE8C9-6F58-4738-8940-1883E5758668}" destId="{C789C079-6CD8-4F13-ADE7-4FB3D92493AA}" srcOrd="0" destOrd="0" presId="urn:microsoft.com/office/officeart/2005/8/layout/chevron2"/>
    <dgm:cxn modelId="{5E95B6BE-BE5A-4C4F-A04C-406A5CD956B3}" srcId="{2E2FE8C9-6F58-4738-8940-1883E5758668}" destId="{2571147E-F818-4D57-AA8E-35596A3444CB}" srcOrd="0" destOrd="0" parTransId="{785D6C67-D71A-4E9E-BA4B-69774E241EA1}" sibTransId="{C685915F-F584-44D7-B5A4-7D0D384190A2}"/>
    <dgm:cxn modelId="{9F816D77-8319-40E1-8305-3A9E71D50252}" type="presOf" srcId="{A7AD0882-4AA0-438D-9221-20A3BF8D8E68}" destId="{B2BBB5EE-2435-46CB-BDD6-A654E174E1DB}" srcOrd="0" destOrd="0" presId="urn:microsoft.com/office/officeart/2005/8/layout/chevron2"/>
    <dgm:cxn modelId="{6A740598-DCBF-4DCC-8C83-FF609EA6282A}" srcId="{D32478FA-97F5-4B49-9CFE-0A8BE3A60DCB}" destId="{7DCF3918-135C-4375-8FDF-9037432D05C8}" srcOrd="1" destOrd="0" parTransId="{82264401-A6A3-43BE-BCA9-FA0D5BE4BB63}" sibTransId="{74A255AD-3F3D-410E-B098-F6F41A1A7A5A}"/>
    <dgm:cxn modelId="{4A359E1A-519C-41E0-BF97-F596142E9B38}" type="presOf" srcId="{9B5A6479-1A3C-493E-984B-0FA794DD8302}" destId="{A8ACAAD6-5498-49FF-B2EB-AE9C63FBDE26}" srcOrd="0" destOrd="0" presId="urn:microsoft.com/office/officeart/2005/8/layout/chevron2"/>
    <dgm:cxn modelId="{1C9B9BBB-5C58-4B11-B080-816341C04CD5}" type="presOf" srcId="{17D93776-9556-48DF-9E00-A0B5B1B422FE}" destId="{4795C286-CB78-4A0B-B53B-A0EDEBC0EBBA}" srcOrd="0" destOrd="0" presId="urn:microsoft.com/office/officeart/2005/8/layout/chevron2"/>
    <dgm:cxn modelId="{934ED30C-C631-4CC2-9BBF-BB818A97A539}" srcId="{9B5A6479-1A3C-493E-984B-0FA794DD8302}" destId="{A7AD0882-4AA0-438D-9221-20A3BF8D8E68}" srcOrd="0" destOrd="0" parTransId="{8B100214-D91D-4415-A5A4-E7BFC9F0C446}" sibTransId="{7000BBE0-77E7-4B07-852E-621C27D4951C}"/>
    <dgm:cxn modelId="{46F23B1B-CF8F-4B1D-8958-C68AFFA00A20}" type="presOf" srcId="{2571147E-F818-4D57-AA8E-35596A3444CB}" destId="{7978CED4-BAF9-4FA7-A618-B207826B28A8}" srcOrd="0" destOrd="0" presId="urn:microsoft.com/office/officeart/2005/8/layout/chevron2"/>
    <dgm:cxn modelId="{43679AC6-B515-4393-B957-54406F9CEEB9}" srcId="{9B5A6479-1A3C-493E-984B-0FA794DD8302}" destId="{0188005F-334D-43AD-AE79-119F621B8D08}" srcOrd="1" destOrd="0" parTransId="{20B7271D-9F95-49D1-8068-754E7917BE9A}" sibTransId="{2A24B84C-136C-475A-B237-0401F339800D}"/>
    <dgm:cxn modelId="{85BA4911-251F-4415-B3C2-AA9CB7A6863D}" srcId="{A7AD0882-4AA0-438D-9221-20A3BF8D8E68}" destId="{2A317673-7BD0-44F6-B495-8FFF104E5A5B}" srcOrd="0" destOrd="0" parTransId="{449FF8B1-F2C6-44D0-A0CE-9C925C6D800A}" sibTransId="{56CE51E6-BAFE-4684-93A6-43B7B4D025C9}"/>
    <dgm:cxn modelId="{3CD5E1A4-306E-4BF5-A2CE-4222334C3DEF}" srcId="{9B5A6479-1A3C-493E-984B-0FA794DD8302}" destId="{D32478FA-97F5-4B49-9CFE-0A8BE3A60DCB}" srcOrd="2" destOrd="0" parTransId="{D4094D3D-8C70-4780-A8C5-8693A7FD7D05}" sibTransId="{1CD7B59C-6002-410F-AD24-3B4720515EAB}"/>
    <dgm:cxn modelId="{09931826-4E38-4E95-BBB3-E930E953BB65}" srcId="{D32478FA-97F5-4B49-9CFE-0A8BE3A60DCB}" destId="{17D93776-9556-48DF-9E00-A0B5B1B422FE}" srcOrd="0" destOrd="0" parTransId="{E57BADC6-1036-49A3-B8AD-B7DDA218578F}" sibTransId="{20181891-E7ED-410C-9F55-D520A149BFD9}"/>
    <dgm:cxn modelId="{B7349ACF-1F01-427C-9A7A-4584BAE2D730}" srcId="{0188005F-334D-43AD-AE79-119F621B8D08}" destId="{E4403A0E-91FA-49A0-987B-5F68445036A5}" srcOrd="0" destOrd="0" parTransId="{CE54265B-90C7-4E6D-98E5-1440612BFD0D}" sibTransId="{75E06BB3-CC5E-4204-A879-1591259F383B}"/>
    <dgm:cxn modelId="{C928068B-550F-40C5-BCFA-27B2E289D81D}" type="presOf" srcId="{7DCF3918-135C-4375-8FDF-9037432D05C8}" destId="{4795C286-CB78-4A0B-B53B-A0EDEBC0EBBA}" srcOrd="0" destOrd="1" presId="urn:microsoft.com/office/officeart/2005/8/layout/chevron2"/>
    <dgm:cxn modelId="{1127B2C1-9565-478B-BD3D-B36F62BA2712}" type="presOf" srcId="{E4403A0E-91FA-49A0-987B-5F68445036A5}" destId="{CBC00D8F-278B-41C9-B222-54E84DEE6AE0}" srcOrd="0" destOrd="0" presId="urn:microsoft.com/office/officeart/2005/8/layout/chevron2"/>
    <dgm:cxn modelId="{9DB89701-7172-4604-AC72-DFE2E442D9A3}" srcId="{9B5A6479-1A3C-493E-984B-0FA794DD8302}" destId="{2E2FE8C9-6F58-4738-8940-1883E5758668}" srcOrd="3" destOrd="0" parTransId="{32B247D9-4265-402E-AAB3-E631EDE6E8E4}" sibTransId="{B5655371-9931-415A-99D4-24C394CF3404}"/>
    <dgm:cxn modelId="{D2D7AFA0-01C6-43D9-A148-1A5E183F6708}" type="presOf" srcId="{2A317673-7BD0-44F6-B495-8FFF104E5A5B}" destId="{8252B044-2752-473C-857A-EDE26371B93F}" srcOrd="0" destOrd="0" presId="urn:microsoft.com/office/officeart/2005/8/layout/chevron2"/>
    <dgm:cxn modelId="{9D35A37B-8CAF-473D-BC8A-1C13ECFA752F}" type="presParOf" srcId="{A8ACAAD6-5498-49FF-B2EB-AE9C63FBDE26}" destId="{A376F26B-184B-48DB-A159-E13FDF3508AE}" srcOrd="0" destOrd="0" presId="urn:microsoft.com/office/officeart/2005/8/layout/chevron2"/>
    <dgm:cxn modelId="{DD4ACF30-95D9-4BE3-B271-6162B108E1A4}" type="presParOf" srcId="{A376F26B-184B-48DB-A159-E13FDF3508AE}" destId="{B2BBB5EE-2435-46CB-BDD6-A654E174E1DB}" srcOrd="0" destOrd="0" presId="urn:microsoft.com/office/officeart/2005/8/layout/chevron2"/>
    <dgm:cxn modelId="{CD01CC63-ED20-4A09-B2C2-63FC8C9799C7}" type="presParOf" srcId="{A376F26B-184B-48DB-A159-E13FDF3508AE}" destId="{8252B044-2752-473C-857A-EDE26371B93F}" srcOrd="1" destOrd="0" presId="urn:microsoft.com/office/officeart/2005/8/layout/chevron2"/>
    <dgm:cxn modelId="{E8E78EE7-B959-4362-8B07-BB0FA46FEC1C}" type="presParOf" srcId="{A8ACAAD6-5498-49FF-B2EB-AE9C63FBDE26}" destId="{608365A7-E76F-4F12-801D-45D4D00C0301}" srcOrd="1" destOrd="0" presId="urn:microsoft.com/office/officeart/2005/8/layout/chevron2"/>
    <dgm:cxn modelId="{625446B2-3179-4410-A271-63AD588512D4}" type="presParOf" srcId="{A8ACAAD6-5498-49FF-B2EB-AE9C63FBDE26}" destId="{7D7AC7E8-8F81-4F86-92C7-AF914CC830D6}" srcOrd="2" destOrd="0" presId="urn:microsoft.com/office/officeart/2005/8/layout/chevron2"/>
    <dgm:cxn modelId="{6C6E6639-01E0-4E4C-BA78-E320E850F055}" type="presParOf" srcId="{7D7AC7E8-8F81-4F86-92C7-AF914CC830D6}" destId="{5B8B113C-EBA7-4DD5-9AE9-369F697E2C12}" srcOrd="0" destOrd="0" presId="urn:microsoft.com/office/officeart/2005/8/layout/chevron2"/>
    <dgm:cxn modelId="{51B4CA18-FE89-42CA-A8FE-3BB133542BAE}" type="presParOf" srcId="{7D7AC7E8-8F81-4F86-92C7-AF914CC830D6}" destId="{CBC00D8F-278B-41C9-B222-54E84DEE6AE0}" srcOrd="1" destOrd="0" presId="urn:microsoft.com/office/officeart/2005/8/layout/chevron2"/>
    <dgm:cxn modelId="{DF3115E3-8965-4DF7-8366-B7D67066F14A}" type="presParOf" srcId="{A8ACAAD6-5498-49FF-B2EB-AE9C63FBDE26}" destId="{54CF2C9D-72C2-44A2-939A-87F7FBE5F722}" srcOrd="3" destOrd="0" presId="urn:microsoft.com/office/officeart/2005/8/layout/chevron2"/>
    <dgm:cxn modelId="{7E7B6E2B-DBE7-43CD-9ED8-A6FEBBBB7D89}" type="presParOf" srcId="{A8ACAAD6-5498-49FF-B2EB-AE9C63FBDE26}" destId="{EB6EDA7E-32A6-4AC6-A301-468CC1D0C292}" srcOrd="4" destOrd="0" presId="urn:microsoft.com/office/officeart/2005/8/layout/chevron2"/>
    <dgm:cxn modelId="{B97EDC8E-BDF7-4BF8-AF79-EAB1AD9E4715}" type="presParOf" srcId="{EB6EDA7E-32A6-4AC6-A301-468CC1D0C292}" destId="{2965304C-8487-4BD0-AC0B-8DE92C737ED1}" srcOrd="0" destOrd="0" presId="urn:microsoft.com/office/officeart/2005/8/layout/chevron2"/>
    <dgm:cxn modelId="{D9E54A68-A934-4060-A82F-07A0D5DB0F8F}" type="presParOf" srcId="{EB6EDA7E-32A6-4AC6-A301-468CC1D0C292}" destId="{4795C286-CB78-4A0B-B53B-A0EDEBC0EBBA}" srcOrd="1" destOrd="0" presId="urn:microsoft.com/office/officeart/2005/8/layout/chevron2"/>
    <dgm:cxn modelId="{58B96F6D-4B7C-4650-970D-2877E5AC67A5}" type="presParOf" srcId="{A8ACAAD6-5498-49FF-B2EB-AE9C63FBDE26}" destId="{6C87F7E5-262D-47F6-901C-7E9BD4B9C881}" srcOrd="5" destOrd="0" presId="urn:microsoft.com/office/officeart/2005/8/layout/chevron2"/>
    <dgm:cxn modelId="{FFFAB69A-4E6F-4D70-9784-86F78B285DD0}" type="presParOf" srcId="{A8ACAAD6-5498-49FF-B2EB-AE9C63FBDE26}" destId="{DD031A63-1AE1-43EE-A0C7-7CD3294B164D}" srcOrd="6" destOrd="0" presId="urn:microsoft.com/office/officeart/2005/8/layout/chevron2"/>
    <dgm:cxn modelId="{FB3AB423-E07F-44A1-8081-23FDCF851FBC}" type="presParOf" srcId="{DD031A63-1AE1-43EE-A0C7-7CD3294B164D}" destId="{C789C079-6CD8-4F13-ADE7-4FB3D92493AA}" srcOrd="0" destOrd="0" presId="urn:microsoft.com/office/officeart/2005/8/layout/chevron2"/>
    <dgm:cxn modelId="{11B348F6-8B07-4797-918D-07F60333F82A}" type="presParOf" srcId="{DD031A63-1AE1-43EE-A0C7-7CD3294B164D}" destId="{7978CED4-BAF9-4FA7-A618-B207826B28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5A6479-1A3C-493E-984B-0FA794DD83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AD0882-4AA0-438D-9221-20A3BF8D8E6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B100214-D91D-4415-A5A4-E7BFC9F0C446}" type="parTrans" cxnId="{934ED30C-C631-4CC2-9BBF-BB818A97A539}">
      <dgm:prSet/>
      <dgm:spPr/>
      <dgm:t>
        <a:bodyPr/>
        <a:lstStyle/>
        <a:p>
          <a:endParaRPr lang="ru-RU"/>
        </a:p>
      </dgm:t>
    </dgm:pt>
    <dgm:pt modelId="{7000BBE0-77E7-4B07-852E-621C27D4951C}" type="sibTrans" cxnId="{934ED30C-C631-4CC2-9BBF-BB818A97A539}">
      <dgm:prSet/>
      <dgm:spPr/>
      <dgm:t>
        <a:bodyPr/>
        <a:lstStyle/>
        <a:p>
          <a:endParaRPr lang="ru-RU"/>
        </a:p>
      </dgm:t>
    </dgm:pt>
    <dgm:pt modelId="{2A317673-7BD0-44F6-B495-8FFF104E5A5B}">
      <dgm:prSet phldrT="[Текст]" custT="1"/>
      <dgm:spPr/>
      <dgm:t>
        <a:bodyPr/>
        <a:lstStyle/>
        <a:p>
          <a:r>
            <a:rPr lang="ru-RU" sz="1200" b="1" i="1" dirty="0" smtClean="0">
              <a:solidFill>
                <a:schemeClr val="tx2">
                  <a:lumMod val="75000"/>
                </a:schemeClr>
              </a:solidFill>
            </a:rPr>
            <a:t>Ранняя профориентация (профильные классы, лицеи; школы мастерства; «</a:t>
          </a:r>
          <a:r>
            <a:rPr lang="ru-RU" sz="1200" b="1" i="1" dirty="0" err="1" smtClean="0">
              <a:solidFill>
                <a:schemeClr val="tx2">
                  <a:lumMod val="75000"/>
                </a:schemeClr>
              </a:solidFill>
            </a:rPr>
            <a:t>предуниверсарии</a:t>
          </a:r>
          <a:r>
            <a:rPr lang="ru-RU" sz="1200" b="1" i="1" dirty="0" smtClean="0">
              <a:solidFill>
                <a:schemeClr val="tx2">
                  <a:lumMod val="75000"/>
                </a:schemeClr>
              </a:solidFill>
            </a:rPr>
            <a:t>»)</a:t>
          </a:r>
          <a:endParaRPr lang="ru-RU" sz="1200" b="1" i="1" dirty="0">
            <a:solidFill>
              <a:schemeClr val="tx2">
                <a:lumMod val="75000"/>
              </a:schemeClr>
            </a:solidFill>
          </a:endParaRPr>
        </a:p>
      </dgm:t>
    </dgm:pt>
    <dgm:pt modelId="{449FF8B1-F2C6-44D0-A0CE-9C925C6D800A}" type="parTrans" cxnId="{85BA4911-251F-4415-B3C2-AA9CB7A6863D}">
      <dgm:prSet/>
      <dgm:spPr/>
      <dgm:t>
        <a:bodyPr/>
        <a:lstStyle/>
        <a:p>
          <a:endParaRPr lang="ru-RU"/>
        </a:p>
      </dgm:t>
    </dgm:pt>
    <dgm:pt modelId="{56CE51E6-BAFE-4684-93A6-43B7B4D025C9}" type="sibTrans" cxnId="{85BA4911-251F-4415-B3C2-AA9CB7A6863D}">
      <dgm:prSet/>
      <dgm:spPr/>
      <dgm:t>
        <a:bodyPr/>
        <a:lstStyle/>
        <a:p>
          <a:endParaRPr lang="ru-RU"/>
        </a:p>
      </dgm:t>
    </dgm:pt>
    <dgm:pt modelId="{0188005F-334D-43AD-AE79-119F621B8D0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20B7271D-9F95-49D1-8068-754E7917BE9A}" type="parTrans" cxnId="{43679AC6-B515-4393-B957-54406F9CEEB9}">
      <dgm:prSet/>
      <dgm:spPr/>
      <dgm:t>
        <a:bodyPr/>
        <a:lstStyle/>
        <a:p>
          <a:endParaRPr lang="ru-RU"/>
        </a:p>
      </dgm:t>
    </dgm:pt>
    <dgm:pt modelId="{2A24B84C-136C-475A-B237-0401F339800D}" type="sibTrans" cxnId="{43679AC6-B515-4393-B957-54406F9CEEB9}">
      <dgm:prSet/>
      <dgm:spPr/>
      <dgm:t>
        <a:bodyPr/>
        <a:lstStyle/>
        <a:p>
          <a:endParaRPr lang="ru-RU"/>
        </a:p>
      </dgm:t>
    </dgm:pt>
    <dgm:pt modelId="{E4403A0E-91FA-49A0-987B-5F68445036A5}">
      <dgm:prSet phldrT="[Текст]" custT="1"/>
      <dgm:spPr/>
      <dgm:t>
        <a:bodyPr/>
        <a:lstStyle/>
        <a:p>
          <a:r>
            <a:rPr lang="ru-RU" sz="1200" b="1" i="1" dirty="0" smtClean="0">
              <a:solidFill>
                <a:schemeClr val="tx2">
                  <a:lumMod val="75000"/>
                </a:schemeClr>
              </a:solidFill>
            </a:rPr>
            <a:t>Обучение в образовательной организации 5-6 лет в зависимости от специальности</a:t>
          </a:r>
          <a:endParaRPr lang="ru-RU" sz="1200" b="1" i="1" dirty="0">
            <a:solidFill>
              <a:schemeClr val="tx2">
                <a:lumMod val="75000"/>
              </a:schemeClr>
            </a:solidFill>
          </a:endParaRPr>
        </a:p>
      </dgm:t>
    </dgm:pt>
    <dgm:pt modelId="{CE54265B-90C7-4E6D-98E5-1440612BFD0D}" type="parTrans" cxnId="{B7349ACF-1F01-427C-9A7A-4584BAE2D730}">
      <dgm:prSet/>
      <dgm:spPr/>
      <dgm:t>
        <a:bodyPr/>
        <a:lstStyle/>
        <a:p>
          <a:endParaRPr lang="ru-RU"/>
        </a:p>
      </dgm:t>
    </dgm:pt>
    <dgm:pt modelId="{75E06BB3-CC5E-4204-A879-1591259F383B}" type="sibTrans" cxnId="{B7349ACF-1F01-427C-9A7A-4584BAE2D730}">
      <dgm:prSet/>
      <dgm:spPr/>
      <dgm:t>
        <a:bodyPr/>
        <a:lstStyle/>
        <a:p>
          <a:endParaRPr lang="ru-RU"/>
        </a:p>
      </dgm:t>
    </dgm:pt>
    <dgm:pt modelId="{D32478FA-97F5-4B49-9CFE-0A8BE3A60DCB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D4094D3D-8C70-4780-A8C5-8693A7FD7D05}" type="parTrans" cxnId="{3CD5E1A4-306E-4BF5-A2CE-4222334C3DEF}">
      <dgm:prSet/>
      <dgm:spPr/>
      <dgm:t>
        <a:bodyPr/>
        <a:lstStyle/>
        <a:p>
          <a:endParaRPr lang="ru-RU"/>
        </a:p>
      </dgm:t>
    </dgm:pt>
    <dgm:pt modelId="{1CD7B59C-6002-410F-AD24-3B4720515EAB}" type="sibTrans" cxnId="{3CD5E1A4-306E-4BF5-A2CE-4222334C3DEF}">
      <dgm:prSet/>
      <dgm:spPr/>
      <dgm:t>
        <a:bodyPr/>
        <a:lstStyle/>
        <a:p>
          <a:endParaRPr lang="ru-RU"/>
        </a:p>
      </dgm:t>
    </dgm:pt>
    <dgm:pt modelId="{17D93776-9556-48DF-9E00-A0B5B1B422FE}">
      <dgm:prSet phldrT="[Текст]"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chemeClr val="accent1">
                  <a:lumMod val="50000"/>
                </a:schemeClr>
              </a:solidFill>
            </a:rPr>
            <a:t>Интернатура (33 специальности)        (до 2016 г.)</a:t>
          </a:r>
          <a:endParaRPr lang="ru-RU" sz="12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E57BADC6-1036-49A3-B8AD-B7DDA218578F}" type="parTrans" cxnId="{09931826-4E38-4E95-BBB3-E930E953BB65}">
      <dgm:prSet/>
      <dgm:spPr/>
      <dgm:t>
        <a:bodyPr/>
        <a:lstStyle/>
        <a:p>
          <a:endParaRPr lang="ru-RU"/>
        </a:p>
      </dgm:t>
    </dgm:pt>
    <dgm:pt modelId="{20181891-E7ED-410C-9F55-D520A149BFD9}" type="sibTrans" cxnId="{09931826-4E38-4E95-BBB3-E930E953BB65}">
      <dgm:prSet/>
      <dgm:spPr/>
      <dgm:t>
        <a:bodyPr/>
        <a:lstStyle/>
        <a:p>
          <a:endParaRPr lang="ru-RU"/>
        </a:p>
      </dgm:t>
    </dgm:pt>
    <dgm:pt modelId="{7DCF3918-135C-4375-8FDF-9037432D05C8}">
      <dgm:prSet phldrT="[Текст]"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chemeClr val="accent1">
                  <a:lumMod val="50000"/>
                </a:schemeClr>
              </a:solidFill>
            </a:rPr>
            <a:t>Ординатура (96 специальностей) (дискретная 2-5 лет с 2016 г.)</a:t>
          </a:r>
          <a:endParaRPr lang="ru-RU" sz="12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82264401-A6A3-43BE-BCA9-FA0D5BE4BB63}" type="parTrans" cxnId="{6A740598-DCBF-4DCC-8C83-FF609EA6282A}">
      <dgm:prSet/>
      <dgm:spPr/>
      <dgm:t>
        <a:bodyPr/>
        <a:lstStyle/>
        <a:p>
          <a:endParaRPr lang="ru-RU"/>
        </a:p>
      </dgm:t>
    </dgm:pt>
    <dgm:pt modelId="{74A255AD-3F3D-410E-B098-F6F41A1A7A5A}" type="sibTrans" cxnId="{6A740598-DCBF-4DCC-8C83-FF609EA6282A}">
      <dgm:prSet/>
      <dgm:spPr/>
      <dgm:t>
        <a:bodyPr/>
        <a:lstStyle/>
        <a:p>
          <a:endParaRPr lang="ru-RU"/>
        </a:p>
      </dgm:t>
    </dgm:pt>
    <dgm:pt modelId="{2E2FE8C9-6F58-4738-8940-1883E5758668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2B247D9-4265-402E-AAB3-E631EDE6E8E4}" type="parTrans" cxnId="{9DB89701-7172-4604-AC72-DFE2E442D9A3}">
      <dgm:prSet/>
      <dgm:spPr/>
      <dgm:t>
        <a:bodyPr/>
        <a:lstStyle/>
        <a:p>
          <a:endParaRPr lang="ru-RU"/>
        </a:p>
      </dgm:t>
    </dgm:pt>
    <dgm:pt modelId="{B5655371-9931-415A-99D4-24C394CF3404}" type="sibTrans" cxnId="{9DB89701-7172-4604-AC72-DFE2E442D9A3}">
      <dgm:prSet/>
      <dgm:spPr/>
      <dgm:t>
        <a:bodyPr/>
        <a:lstStyle/>
        <a:p>
          <a:endParaRPr lang="ru-RU"/>
        </a:p>
      </dgm:t>
    </dgm:pt>
    <dgm:pt modelId="{2571147E-F818-4D57-AA8E-35596A3444CB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rgbClr val="C00000"/>
              </a:solidFill>
              <a:latin typeface="+mn-lt"/>
            </a:rPr>
            <a:t>Дополнительное профессиональное образование</a:t>
          </a:r>
          <a:endParaRPr lang="ru-RU" sz="1200" b="1" i="1" dirty="0">
            <a:solidFill>
              <a:srgbClr val="C00000"/>
            </a:solidFill>
            <a:latin typeface="+mn-lt"/>
          </a:endParaRPr>
        </a:p>
      </dgm:t>
    </dgm:pt>
    <dgm:pt modelId="{785D6C67-D71A-4E9E-BA4B-69774E241EA1}" type="parTrans" cxnId="{5E95B6BE-BE5A-4C4F-A04C-406A5CD956B3}">
      <dgm:prSet/>
      <dgm:spPr/>
      <dgm:t>
        <a:bodyPr/>
        <a:lstStyle/>
        <a:p>
          <a:endParaRPr lang="ru-RU"/>
        </a:p>
      </dgm:t>
    </dgm:pt>
    <dgm:pt modelId="{C685915F-F584-44D7-B5A4-7D0D384190A2}" type="sibTrans" cxnId="{5E95B6BE-BE5A-4C4F-A04C-406A5CD956B3}">
      <dgm:prSet/>
      <dgm:spPr/>
      <dgm:t>
        <a:bodyPr/>
        <a:lstStyle/>
        <a:p>
          <a:endParaRPr lang="ru-RU"/>
        </a:p>
      </dgm:t>
    </dgm:pt>
    <dgm:pt modelId="{A8ACAAD6-5498-49FF-B2EB-AE9C63FBDE26}" type="pres">
      <dgm:prSet presAssocID="{9B5A6479-1A3C-493E-984B-0FA794DD83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76F26B-184B-48DB-A159-E13FDF3508AE}" type="pres">
      <dgm:prSet presAssocID="{A7AD0882-4AA0-438D-9221-20A3BF8D8E68}" presName="composite" presStyleCnt="0"/>
      <dgm:spPr/>
    </dgm:pt>
    <dgm:pt modelId="{B2BBB5EE-2435-46CB-BDD6-A654E174E1DB}" type="pres">
      <dgm:prSet presAssocID="{A7AD0882-4AA0-438D-9221-20A3BF8D8E6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2B044-2752-473C-857A-EDE26371B93F}" type="pres">
      <dgm:prSet presAssocID="{A7AD0882-4AA0-438D-9221-20A3BF8D8E6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365A7-E76F-4F12-801D-45D4D00C0301}" type="pres">
      <dgm:prSet presAssocID="{7000BBE0-77E7-4B07-852E-621C27D4951C}" presName="sp" presStyleCnt="0"/>
      <dgm:spPr/>
    </dgm:pt>
    <dgm:pt modelId="{7D7AC7E8-8F81-4F86-92C7-AF914CC830D6}" type="pres">
      <dgm:prSet presAssocID="{0188005F-334D-43AD-AE79-119F621B8D08}" presName="composite" presStyleCnt="0"/>
      <dgm:spPr/>
    </dgm:pt>
    <dgm:pt modelId="{5B8B113C-EBA7-4DD5-9AE9-369F697E2C12}" type="pres">
      <dgm:prSet presAssocID="{0188005F-334D-43AD-AE79-119F621B8D0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00D8F-278B-41C9-B222-54E84DEE6AE0}" type="pres">
      <dgm:prSet presAssocID="{0188005F-334D-43AD-AE79-119F621B8D0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F2C9D-72C2-44A2-939A-87F7FBE5F722}" type="pres">
      <dgm:prSet presAssocID="{2A24B84C-136C-475A-B237-0401F339800D}" presName="sp" presStyleCnt="0"/>
      <dgm:spPr/>
    </dgm:pt>
    <dgm:pt modelId="{EB6EDA7E-32A6-4AC6-A301-468CC1D0C292}" type="pres">
      <dgm:prSet presAssocID="{D32478FA-97F5-4B49-9CFE-0A8BE3A60DCB}" presName="composite" presStyleCnt="0"/>
      <dgm:spPr/>
    </dgm:pt>
    <dgm:pt modelId="{2965304C-8487-4BD0-AC0B-8DE92C737ED1}" type="pres">
      <dgm:prSet presAssocID="{D32478FA-97F5-4B49-9CFE-0A8BE3A60DC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5C286-CB78-4A0B-B53B-A0EDEBC0EBBA}" type="pres">
      <dgm:prSet presAssocID="{D32478FA-97F5-4B49-9CFE-0A8BE3A60DCB}" presName="descendantText" presStyleLbl="alignAcc1" presStyleIdx="2" presStyleCnt="4" custScaleY="127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7F7E5-262D-47F6-901C-7E9BD4B9C881}" type="pres">
      <dgm:prSet presAssocID="{1CD7B59C-6002-410F-AD24-3B4720515EAB}" presName="sp" presStyleCnt="0"/>
      <dgm:spPr/>
    </dgm:pt>
    <dgm:pt modelId="{DD031A63-1AE1-43EE-A0C7-7CD3294B164D}" type="pres">
      <dgm:prSet presAssocID="{2E2FE8C9-6F58-4738-8940-1883E5758668}" presName="composite" presStyleCnt="0"/>
      <dgm:spPr/>
    </dgm:pt>
    <dgm:pt modelId="{C789C079-6CD8-4F13-ADE7-4FB3D92493AA}" type="pres">
      <dgm:prSet presAssocID="{2E2FE8C9-6F58-4738-8940-1883E5758668}" presName="parentText" presStyleLbl="alignNode1" presStyleIdx="3" presStyleCnt="4" custLinFactNeighborX="0" custLinFactNeighborY="-3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8CED4-BAF9-4FA7-A618-B207826B28A8}" type="pres">
      <dgm:prSet presAssocID="{2E2FE8C9-6F58-4738-8940-1883E575866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E6672D-8B19-4039-89F2-6CF9605A98F0}" type="presOf" srcId="{2E2FE8C9-6F58-4738-8940-1883E5758668}" destId="{C789C079-6CD8-4F13-ADE7-4FB3D92493AA}" srcOrd="0" destOrd="0" presId="urn:microsoft.com/office/officeart/2005/8/layout/chevron2"/>
    <dgm:cxn modelId="{5E95B6BE-BE5A-4C4F-A04C-406A5CD956B3}" srcId="{2E2FE8C9-6F58-4738-8940-1883E5758668}" destId="{2571147E-F818-4D57-AA8E-35596A3444CB}" srcOrd="0" destOrd="0" parTransId="{785D6C67-D71A-4E9E-BA4B-69774E241EA1}" sibTransId="{C685915F-F584-44D7-B5A4-7D0D384190A2}"/>
    <dgm:cxn modelId="{EE70593A-730A-4445-8B88-FA2CC0C0BC67}" type="presOf" srcId="{17D93776-9556-48DF-9E00-A0B5B1B422FE}" destId="{4795C286-CB78-4A0B-B53B-A0EDEBC0EBBA}" srcOrd="0" destOrd="0" presId="urn:microsoft.com/office/officeart/2005/8/layout/chevron2"/>
    <dgm:cxn modelId="{6A740598-DCBF-4DCC-8C83-FF609EA6282A}" srcId="{D32478FA-97F5-4B49-9CFE-0A8BE3A60DCB}" destId="{7DCF3918-135C-4375-8FDF-9037432D05C8}" srcOrd="1" destOrd="0" parTransId="{82264401-A6A3-43BE-BCA9-FA0D5BE4BB63}" sibTransId="{74A255AD-3F3D-410E-B098-F6F41A1A7A5A}"/>
    <dgm:cxn modelId="{4F0F790D-1E74-4AC7-9ECF-C12066DCE095}" type="presOf" srcId="{2A317673-7BD0-44F6-B495-8FFF104E5A5B}" destId="{8252B044-2752-473C-857A-EDE26371B93F}" srcOrd="0" destOrd="0" presId="urn:microsoft.com/office/officeart/2005/8/layout/chevron2"/>
    <dgm:cxn modelId="{AACA8FDF-5886-4EE7-9EAF-296D5AA9B1AF}" type="presOf" srcId="{2571147E-F818-4D57-AA8E-35596A3444CB}" destId="{7978CED4-BAF9-4FA7-A618-B207826B28A8}" srcOrd="0" destOrd="0" presId="urn:microsoft.com/office/officeart/2005/8/layout/chevron2"/>
    <dgm:cxn modelId="{934ED30C-C631-4CC2-9BBF-BB818A97A539}" srcId="{9B5A6479-1A3C-493E-984B-0FA794DD8302}" destId="{A7AD0882-4AA0-438D-9221-20A3BF8D8E68}" srcOrd="0" destOrd="0" parTransId="{8B100214-D91D-4415-A5A4-E7BFC9F0C446}" sibTransId="{7000BBE0-77E7-4B07-852E-621C27D4951C}"/>
    <dgm:cxn modelId="{A8398441-025E-4FC4-B1E2-4C30030B42E5}" type="presOf" srcId="{E4403A0E-91FA-49A0-987B-5F68445036A5}" destId="{CBC00D8F-278B-41C9-B222-54E84DEE6AE0}" srcOrd="0" destOrd="0" presId="urn:microsoft.com/office/officeart/2005/8/layout/chevron2"/>
    <dgm:cxn modelId="{38B1A6E3-3277-4776-A8ED-AFB6F34EBF93}" type="presOf" srcId="{7DCF3918-135C-4375-8FDF-9037432D05C8}" destId="{4795C286-CB78-4A0B-B53B-A0EDEBC0EBBA}" srcOrd="0" destOrd="1" presId="urn:microsoft.com/office/officeart/2005/8/layout/chevron2"/>
    <dgm:cxn modelId="{13DF8765-873B-4DDB-8EAE-4B1A20A7ED4C}" type="presOf" srcId="{A7AD0882-4AA0-438D-9221-20A3BF8D8E68}" destId="{B2BBB5EE-2435-46CB-BDD6-A654E174E1DB}" srcOrd="0" destOrd="0" presId="urn:microsoft.com/office/officeart/2005/8/layout/chevron2"/>
    <dgm:cxn modelId="{43679AC6-B515-4393-B957-54406F9CEEB9}" srcId="{9B5A6479-1A3C-493E-984B-0FA794DD8302}" destId="{0188005F-334D-43AD-AE79-119F621B8D08}" srcOrd="1" destOrd="0" parTransId="{20B7271D-9F95-49D1-8068-754E7917BE9A}" sibTransId="{2A24B84C-136C-475A-B237-0401F339800D}"/>
    <dgm:cxn modelId="{85BA4911-251F-4415-B3C2-AA9CB7A6863D}" srcId="{A7AD0882-4AA0-438D-9221-20A3BF8D8E68}" destId="{2A317673-7BD0-44F6-B495-8FFF104E5A5B}" srcOrd="0" destOrd="0" parTransId="{449FF8B1-F2C6-44D0-A0CE-9C925C6D800A}" sibTransId="{56CE51E6-BAFE-4684-93A6-43B7B4D025C9}"/>
    <dgm:cxn modelId="{3CD5E1A4-306E-4BF5-A2CE-4222334C3DEF}" srcId="{9B5A6479-1A3C-493E-984B-0FA794DD8302}" destId="{D32478FA-97F5-4B49-9CFE-0A8BE3A60DCB}" srcOrd="2" destOrd="0" parTransId="{D4094D3D-8C70-4780-A8C5-8693A7FD7D05}" sibTransId="{1CD7B59C-6002-410F-AD24-3B4720515EAB}"/>
    <dgm:cxn modelId="{1D34D4CC-6957-465A-B859-48350A71A6C0}" type="presOf" srcId="{9B5A6479-1A3C-493E-984B-0FA794DD8302}" destId="{A8ACAAD6-5498-49FF-B2EB-AE9C63FBDE26}" srcOrd="0" destOrd="0" presId="urn:microsoft.com/office/officeart/2005/8/layout/chevron2"/>
    <dgm:cxn modelId="{09931826-4E38-4E95-BBB3-E930E953BB65}" srcId="{D32478FA-97F5-4B49-9CFE-0A8BE3A60DCB}" destId="{17D93776-9556-48DF-9E00-A0B5B1B422FE}" srcOrd="0" destOrd="0" parTransId="{E57BADC6-1036-49A3-B8AD-B7DDA218578F}" sibTransId="{20181891-E7ED-410C-9F55-D520A149BFD9}"/>
    <dgm:cxn modelId="{B7349ACF-1F01-427C-9A7A-4584BAE2D730}" srcId="{0188005F-334D-43AD-AE79-119F621B8D08}" destId="{E4403A0E-91FA-49A0-987B-5F68445036A5}" srcOrd="0" destOrd="0" parTransId="{CE54265B-90C7-4E6D-98E5-1440612BFD0D}" sibTransId="{75E06BB3-CC5E-4204-A879-1591259F383B}"/>
    <dgm:cxn modelId="{E5418A35-DB93-4C03-8BA1-D9AB857723F0}" type="presOf" srcId="{D32478FA-97F5-4B49-9CFE-0A8BE3A60DCB}" destId="{2965304C-8487-4BD0-AC0B-8DE92C737ED1}" srcOrd="0" destOrd="0" presId="urn:microsoft.com/office/officeart/2005/8/layout/chevron2"/>
    <dgm:cxn modelId="{37DD0D09-26D8-4578-A1F4-99F3AE7BE8A1}" type="presOf" srcId="{0188005F-334D-43AD-AE79-119F621B8D08}" destId="{5B8B113C-EBA7-4DD5-9AE9-369F697E2C12}" srcOrd="0" destOrd="0" presId="urn:microsoft.com/office/officeart/2005/8/layout/chevron2"/>
    <dgm:cxn modelId="{9DB89701-7172-4604-AC72-DFE2E442D9A3}" srcId="{9B5A6479-1A3C-493E-984B-0FA794DD8302}" destId="{2E2FE8C9-6F58-4738-8940-1883E5758668}" srcOrd="3" destOrd="0" parTransId="{32B247D9-4265-402E-AAB3-E631EDE6E8E4}" sibTransId="{B5655371-9931-415A-99D4-24C394CF3404}"/>
    <dgm:cxn modelId="{AFD271B9-2412-4425-A49D-95908984B26E}" type="presParOf" srcId="{A8ACAAD6-5498-49FF-B2EB-AE9C63FBDE26}" destId="{A376F26B-184B-48DB-A159-E13FDF3508AE}" srcOrd="0" destOrd="0" presId="urn:microsoft.com/office/officeart/2005/8/layout/chevron2"/>
    <dgm:cxn modelId="{8E574256-E5AF-4860-92E8-23A093054460}" type="presParOf" srcId="{A376F26B-184B-48DB-A159-E13FDF3508AE}" destId="{B2BBB5EE-2435-46CB-BDD6-A654E174E1DB}" srcOrd="0" destOrd="0" presId="urn:microsoft.com/office/officeart/2005/8/layout/chevron2"/>
    <dgm:cxn modelId="{6930469A-B365-4AB7-8D56-31B49C4207F2}" type="presParOf" srcId="{A376F26B-184B-48DB-A159-E13FDF3508AE}" destId="{8252B044-2752-473C-857A-EDE26371B93F}" srcOrd="1" destOrd="0" presId="urn:microsoft.com/office/officeart/2005/8/layout/chevron2"/>
    <dgm:cxn modelId="{A868DE65-975B-4D34-9DE4-616A329A46F8}" type="presParOf" srcId="{A8ACAAD6-5498-49FF-B2EB-AE9C63FBDE26}" destId="{608365A7-E76F-4F12-801D-45D4D00C0301}" srcOrd="1" destOrd="0" presId="urn:microsoft.com/office/officeart/2005/8/layout/chevron2"/>
    <dgm:cxn modelId="{191E095E-9382-462E-A09A-DAFC4731441C}" type="presParOf" srcId="{A8ACAAD6-5498-49FF-B2EB-AE9C63FBDE26}" destId="{7D7AC7E8-8F81-4F86-92C7-AF914CC830D6}" srcOrd="2" destOrd="0" presId="urn:microsoft.com/office/officeart/2005/8/layout/chevron2"/>
    <dgm:cxn modelId="{E0CE166C-C944-4CFC-84D4-44345050468B}" type="presParOf" srcId="{7D7AC7E8-8F81-4F86-92C7-AF914CC830D6}" destId="{5B8B113C-EBA7-4DD5-9AE9-369F697E2C12}" srcOrd="0" destOrd="0" presId="urn:microsoft.com/office/officeart/2005/8/layout/chevron2"/>
    <dgm:cxn modelId="{1FDE95A0-AA9A-446D-83BA-D337FFC4F173}" type="presParOf" srcId="{7D7AC7E8-8F81-4F86-92C7-AF914CC830D6}" destId="{CBC00D8F-278B-41C9-B222-54E84DEE6AE0}" srcOrd="1" destOrd="0" presId="urn:microsoft.com/office/officeart/2005/8/layout/chevron2"/>
    <dgm:cxn modelId="{E027B0FB-7E02-4B54-B072-3284DD834DD3}" type="presParOf" srcId="{A8ACAAD6-5498-49FF-B2EB-AE9C63FBDE26}" destId="{54CF2C9D-72C2-44A2-939A-87F7FBE5F722}" srcOrd="3" destOrd="0" presId="urn:microsoft.com/office/officeart/2005/8/layout/chevron2"/>
    <dgm:cxn modelId="{DF6B6C78-9CC8-468C-8ADB-11D8EF45A1CE}" type="presParOf" srcId="{A8ACAAD6-5498-49FF-B2EB-AE9C63FBDE26}" destId="{EB6EDA7E-32A6-4AC6-A301-468CC1D0C292}" srcOrd="4" destOrd="0" presId="urn:microsoft.com/office/officeart/2005/8/layout/chevron2"/>
    <dgm:cxn modelId="{B4FD9E56-5EBD-45D7-A5B4-350BF63B8759}" type="presParOf" srcId="{EB6EDA7E-32A6-4AC6-A301-468CC1D0C292}" destId="{2965304C-8487-4BD0-AC0B-8DE92C737ED1}" srcOrd="0" destOrd="0" presId="urn:microsoft.com/office/officeart/2005/8/layout/chevron2"/>
    <dgm:cxn modelId="{B6B9BA16-4B5F-4E98-8155-BD1E33B48E05}" type="presParOf" srcId="{EB6EDA7E-32A6-4AC6-A301-468CC1D0C292}" destId="{4795C286-CB78-4A0B-B53B-A0EDEBC0EBBA}" srcOrd="1" destOrd="0" presId="urn:microsoft.com/office/officeart/2005/8/layout/chevron2"/>
    <dgm:cxn modelId="{85FF41D1-09FF-4747-BD07-3A4ADC9D332F}" type="presParOf" srcId="{A8ACAAD6-5498-49FF-B2EB-AE9C63FBDE26}" destId="{6C87F7E5-262D-47F6-901C-7E9BD4B9C881}" srcOrd="5" destOrd="0" presId="urn:microsoft.com/office/officeart/2005/8/layout/chevron2"/>
    <dgm:cxn modelId="{DBC07A47-836D-486E-A89C-B65960FBC0EF}" type="presParOf" srcId="{A8ACAAD6-5498-49FF-B2EB-AE9C63FBDE26}" destId="{DD031A63-1AE1-43EE-A0C7-7CD3294B164D}" srcOrd="6" destOrd="0" presId="urn:microsoft.com/office/officeart/2005/8/layout/chevron2"/>
    <dgm:cxn modelId="{38FA5C31-DC70-4298-8AEC-CBEC9336917C}" type="presParOf" srcId="{DD031A63-1AE1-43EE-A0C7-7CD3294B164D}" destId="{C789C079-6CD8-4F13-ADE7-4FB3D92493AA}" srcOrd="0" destOrd="0" presId="urn:microsoft.com/office/officeart/2005/8/layout/chevron2"/>
    <dgm:cxn modelId="{62F629EF-EFF3-4BC8-8E05-53494D463CC2}" type="presParOf" srcId="{DD031A63-1AE1-43EE-A0C7-7CD3294B164D}" destId="{7978CED4-BAF9-4FA7-A618-B207826B28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5A6479-1A3C-493E-984B-0FA794DD83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AD0882-4AA0-438D-9221-20A3BF8D8E6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B100214-D91D-4415-A5A4-E7BFC9F0C446}" type="parTrans" cxnId="{934ED30C-C631-4CC2-9BBF-BB818A97A539}">
      <dgm:prSet/>
      <dgm:spPr/>
      <dgm:t>
        <a:bodyPr/>
        <a:lstStyle/>
        <a:p>
          <a:endParaRPr lang="ru-RU"/>
        </a:p>
      </dgm:t>
    </dgm:pt>
    <dgm:pt modelId="{7000BBE0-77E7-4B07-852E-621C27D4951C}" type="sibTrans" cxnId="{934ED30C-C631-4CC2-9BBF-BB818A97A539}">
      <dgm:prSet/>
      <dgm:spPr/>
      <dgm:t>
        <a:bodyPr/>
        <a:lstStyle/>
        <a:p>
          <a:endParaRPr lang="ru-RU"/>
        </a:p>
      </dgm:t>
    </dgm:pt>
    <dgm:pt modelId="{2A317673-7BD0-44F6-B495-8FFF104E5A5B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tx2">
                  <a:lumMod val="75000"/>
                </a:schemeClr>
              </a:solidFill>
            </a:rPr>
            <a:t>Ранняя профориентация (профильные классы, лицеи; школы мастерства; «</a:t>
          </a:r>
          <a:r>
            <a:rPr lang="ru-RU" sz="1400" b="1" i="1" dirty="0" err="1" smtClean="0">
              <a:solidFill>
                <a:schemeClr val="tx2">
                  <a:lumMod val="75000"/>
                </a:schemeClr>
              </a:solidFill>
            </a:rPr>
            <a:t>предуниверсарии</a:t>
          </a:r>
          <a:r>
            <a:rPr lang="ru-RU" sz="1400" b="1" i="1" dirty="0" smtClean="0">
              <a:solidFill>
                <a:schemeClr val="tx2">
                  <a:lumMod val="75000"/>
                </a:schemeClr>
              </a:solidFill>
            </a:rPr>
            <a:t>»)</a:t>
          </a:r>
          <a:endParaRPr lang="ru-RU" sz="1400" b="1" i="1" dirty="0">
            <a:solidFill>
              <a:schemeClr val="tx2">
                <a:lumMod val="75000"/>
              </a:schemeClr>
            </a:solidFill>
          </a:endParaRPr>
        </a:p>
      </dgm:t>
    </dgm:pt>
    <dgm:pt modelId="{449FF8B1-F2C6-44D0-A0CE-9C925C6D800A}" type="parTrans" cxnId="{85BA4911-251F-4415-B3C2-AA9CB7A6863D}">
      <dgm:prSet/>
      <dgm:spPr/>
      <dgm:t>
        <a:bodyPr/>
        <a:lstStyle/>
        <a:p>
          <a:endParaRPr lang="ru-RU"/>
        </a:p>
      </dgm:t>
    </dgm:pt>
    <dgm:pt modelId="{56CE51E6-BAFE-4684-93A6-43B7B4D025C9}" type="sibTrans" cxnId="{85BA4911-251F-4415-B3C2-AA9CB7A6863D}">
      <dgm:prSet/>
      <dgm:spPr/>
      <dgm:t>
        <a:bodyPr/>
        <a:lstStyle/>
        <a:p>
          <a:endParaRPr lang="ru-RU"/>
        </a:p>
      </dgm:t>
    </dgm:pt>
    <dgm:pt modelId="{0188005F-334D-43AD-AE79-119F621B8D0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20B7271D-9F95-49D1-8068-754E7917BE9A}" type="parTrans" cxnId="{43679AC6-B515-4393-B957-54406F9CEEB9}">
      <dgm:prSet/>
      <dgm:spPr/>
      <dgm:t>
        <a:bodyPr/>
        <a:lstStyle/>
        <a:p>
          <a:endParaRPr lang="ru-RU"/>
        </a:p>
      </dgm:t>
    </dgm:pt>
    <dgm:pt modelId="{2A24B84C-136C-475A-B237-0401F339800D}" type="sibTrans" cxnId="{43679AC6-B515-4393-B957-54406F9CEEB9}">
      <dgm:prSet/>
      <dgm:spPr/>
      <dgm:t>
        <a:bodyPr/>
        <a:lstStyle/>
        <a:p>
          <a:endParaRPr lang="ru-RU"/>
        </a:p>
      </dgm:t>
    </dgm:pt>
    <dgm:pt modelId="{E4403A0E-91FA-49A0-987B-5F68445036A5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tx2">
                  <a:lumMod val="75000"/>
                </a:schemeClr>
              </a:solidFill>
            </a:rPr>
            <a:t>Обучение в образовательной организации 5-6 лет в зависимости от специальности</a:t>
          </a:r>
          <a:endParaRPr lang="ru-RU" sz="1400" b="1" i="1" dirty="0">
            <a:solidFill>
              <a:schemeClr val="tx2">
                <a:lumMod val="75000"/>
              </a:schemeClr>
            </a:solidFill>
          </a:endParaRPr>
        </a:p>
      </dgm:t>
    </dgm:pt>
    <dgm:pt modelId="{CE54265B-90C7-4E6D-98E5-1440612BFD0D}" type="parTrans" cxnId="{B7349ACF-1F01-427C-9A7A-4584BAE2D730}">
      <dgm:prSet/>
      <dgm:spPr/>
      <dgm:t>
        <a:bodyPr/>
        <a:lstStyle/>
        <a:p>
          <a:endParaRPr lang="ru-RU"/>
        </a:p>
      </dgm:t>
    </dgm:pt>
    <dgm:pt modelId="{75E06BB3-CC5E-4204-A879-1591259F383B}" type="sibTrans" cxnId="{B7349ACF-1F01-427C-9A7A-4584BAE2D730}">
      <dgm:prSet/>
      <dgm:spPr/>
      <dgm:t>
        <a:bodyPr/>
        <a:lstStyle/>
        <a:p>
          <a:endParaRPr lang="ru-RU"/>
        </a:p>
      </dgm:t>
    </dgm:pt>
    <dgm:pt modelId="{D32478FA-97F5-4B49-9CFE-0A8BE3A60DCB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D4094D3D-8C70-4780-A8C5-8693A7FD7D05}" type="parTrans" cxnId="{3CD5E1A4-306E-4BF5-A2CE-4222334C3DEF}">
      <dgm:prSet/>
      <dgm:spPr/>
      <dgm:t>
        <a:bodyPr/>
        <a:lstStyle/>
        <a:p>
          <a:endParaRPr lang="ru-RU"/>
        </a:p>
      </dgm:t>
    </dgm:pt>
    <dgm:pt modelId="{1CD7B59C-6002-410F-AD24-3B4720515EAB}" type="sibTrans" cxnId="{3CD5E1A4-306E-4BF5-A2CE-4222334C3DEF}">
      <dgm:prSet/>
      <dgm:spPr/>
      <dgm:t>
        <a:bodyPr/>
        <a:lstStyle/>
        <a:p>
          <a:endParaRPr lang="ru-RU"/>
        </a:p>
      </dgm:t>
    </dgm:pt>
    <dgm:pt modelId="{17D93776-9556-48DF-9E00-A0B5B1B422FE}">
      <dgm:prSet phldrT="[Текст]"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chemeClr val="accent1">
                  <a:lumMod val="50000"/>
                </a:schemeClr>
              </a:solidFill>
            </a:rPr>
            <a:t>Интернатура (33 специальности)        (до 2016 г.)</a:t>
          </a:r>
          <a:endParaRPr lang="ru-RU" sz="12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E57BADC6-1036-49A3-B8AD-B7DDA218578F}" type="parTrans" cxnId="{09931826-4E38-4E95-BBB3-E930E953BB65}">
      <dgm:prSet/>
      <dgm:spPr/>
      <dgm:t>
        <a:bodyPr/>
        <a:lstStyle/>
        <a:p>
          <a:endParaRPr lang="ru-RU"/>
        </a:p>
      </dgm:t>
    </dgm:pt>
    <dgm:pt modelId="{20181891-E7ED-410C-9F55-D520A149BFD9}" type="sibTrans" cxnId="{09931826-4E38-4E95-BBB3-E930E953BB65}">
      <dgm:prSet/>
      <dgm:spPr/>
      <dgm:t>
        <a:bodyPr/>
        <a:lstStyle/>
        <a:p>
          <a:endParaRPr lang="ru-RU"/>
        </a:p>
      </dgm:t>
    </dgm:pt>
    <dgm:pt modelId="{7DCF3918-135C-4375-8FDF-9037432D05C8}">
      <dgm:prSet phldrT="[Текст]"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i="1" dirty="0" smtClean="0">
              <a:solidFill>
                <a:schemeClr val="accent1">
                  <a:lumMod val="50000"/>
                </a:schemeClr>
              </a:solidFill>
            </a:rPr>
            <a:t>Ординатура (94 специальностей) (</a:t>
          </a:r>
          <a:r>
            <a:rPr lang="ru-RU" sz="1100" b="1" i="1" dirty="0" smtClean="0">
              <a:solidFill>
                <a:schemeClr val="accent1">
                  <a:lumMod val="50000"/>
                </a:schemeClr>
              </a:solidFill>
            </a:rPr>
            <a:t>дискретная 2-5 лет с 2016 г.)</a:t>
          </a:r>
          <a:endParaRPr lang="ru-RU" sz="11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82264401-A6A3-43BE-BCA9-FA0D5BE4BB63}" type="parTrans" cxnId="{6A740598-DCBF-4DCC-8C83-FF609EA6282A}">
      <dgm:prSet/>
      <dgm:spPr/>
      <dgm:t>
        <a:bodyPr/>
        <a:lstStyle/>
        <a:p>
          <a:endParaRPr lang="ru-RU"/>
        </a:p>
      </dgm:t>
    </dgm:pt>
    <dgm:pt modelId="{74A255AD-3F3D-410E-B098-F6F41A1A7A5A}" type="sibTrans" cxnId="{6A740598-DCBF-4DCC-8C83-FF609EA6282A}">
      <dgm:prSet/>
      <dgm:spPr/>
      <dgm:t>
        <a:bodyPr/>
        <a:lstStyle/>
        <a:p>
          <a:endParaRPr lang="ru-RU"/>
        </a:p>
      </dgm:t>
    </dgm:pt>
    <dgm:pt modelId="{2E2FE8C9-6F58-4738-8940-1883E5758668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2B247D9-4265-402E-AAB3-E631EDE6E8E4}" type="parTrans" cxnId="{9DB89701-7172-4604-AC72-DFE2E442D9A3}">
      <dgm:prSet/>
      <dgm:spPr/>
      <dgm:t>
        <a:bodyPr/>
        <a:lstStyle/>
        <a:p>
          <a:endParaRPr lang="ru-RU"/>
        </a:p>
      </dgm:t>
    </dgm:pt>
    <dgm:pt modelId="{B5655371-9931-415A-99D4-24C394CF3404}" type="sibTrans" cxnId="{9DB89701-7172-4604-AC72-DFE2E442D9A3}">
      <dgm:prSet/>
      <dgm:spPr/>
      <dgm:t>
        <a:bodyPr/>
        <a:lstStyle/>
        <a:p>
          <a:endParaRPr lang="ru-RU"/>
        </a:p>
      </dgm:t>
    </dgm:pt>
    <dgm:pt modelId="{2571147E-F818-4D57-AA8E-35596A3444CB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C00000"/>
              </a:solidFill>
              <a:latin typeface="+mn-lt"/>
            </a:rPr>
            <a:t>Дополнительное профессиональное образование</a:t>
          </a:r>
          <a:endParaRPr lang="ru-RU" sz="1400" b="1" i="1" dirty="0">
            <a:solidFill>
              <a:srgbClr val="C00000"/>
            </a:solidFill>
            <a:latin typeface="+mn-lt"/>
          </a:endParaRPr>
        </a:p>
      </dgm:t>
    </dgm:pt>
    <dgm:pt modelId="{785D6C67-D71A-4E9E-BA4B-69774E241EA1}" type="parTrans" cxnId="{5E95B6BE-BE5A-4C4F-A04C-406A5CD956B3}">
      <dgm:prSet/>
      <dgm:spPr/>
      <dgm:t>
        <a:bodyPr/>
        <a:lstStyle/>
        <a:p>
          <a:endParaRPr lang="ru-RU"/>
        </a:p>
      </dgm:t>
    </dgm:pt>
    <dgm:pt modelId="{C685915F-F584-44D7-B5A4-7D0D384190A2}" type="sibTrans" cxnId="{5E95B6BE-BE5A-4C4F-A04C-406A5CD956B3}">
      <dgm:prSet/>
      <dgm:spPr/>
      <dgm:t>
        <a:bodyPr/>
        <a:lstStyle/>
        <a:p>
          <a:endParaRPr lang="ru-RU"/>
        </a:p>
      </dgm:t>
    </dgm:pt>
    <dgm:pt modelId="{A8ACAAD6-5498-49FF-B2EB-AE9C63FBDE26}" type="pres">
      <dgm:prSet presAssocID="{9B5A6479-1A3C-493E-984B-0FA794DD83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76F26B-184B-48DB-A159-E13FDF3508AE}" type="pres">
      <dgm:prSet presAssocID="{A7AD0882-4AA0-438D-9221-20A3BF8D8E68}" presName="composite" presStyleCnt="0"/>
      <dgm:spPr/>
    </dgm:pt>
    <dgm:pt modelId="{B2BBB5EE-2435-46CB-BDD6-A654E174E1DB}" type="pres">
      <dgm:prSet presAssocID="{A7AD0882-4AA0-438D-9221-20A3BF8D8E6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2B044-2752-473C-857A-EDE26371B93F}" type="pres">
      <dgm:prSet presAssocID="{A7AD0882-4AA0-438D-9221-20A3BF8D8E6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365A7-E76F-4F12-801D-45D4D00C0301}" type="pres">
      <dgm:prSet presAssocID="{7000BBE0-77E7-4B07-852E-621C27D4951C}" presName="sp" presStyleCnt="0"/>
      <dgm:spPr/>
    </dgm:pt>
    <dgm:pt modelId="{7D7AC7E8-8F81-4F86-92C7-AF914CC830D6}" type="pres">
      <dgm:prSet presAssocID="{0188005F-334D-43AD-AE79-119F621B8D08}" presName="composite" presStyleCnt="0"/>
      <dgm:spPr/>
    </dgm:pt>
    <dgm:pt modelId="{5B8B113C-EBA7-4DD5-9AE9-369F697E2C12}" type="pres">
      <dgm:prSet presAssocID="{0188005F-334D-43AD-AE79-119F621B8D0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00D8F-278B-41C9-B222-54E84DEE6AE0}" type="pres">
      <dgm:prSet presAssocID="{0188005F-334D-43AD-AE79-119F621B8D0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F2C9D-72C2-44A2-939A-87F7FBE5F722}" type="pres">
      <dgm:prSet presAssocID="{2A24B84C-136C-475A-B237-0401F339800D}" presName="sp" presStyleCnt="0"/>
      <dgm:spPr/>
    </dgm:pt>
    <dgm:pt modelId="{EB6EDA7E-32A6-4AC6-A301-468CC1D0C292}" type="pres">
      <dgm:prSet presAssocID="{D32478FA-97F5-4B49-9CFE-0A8BE3A60DCB}" presName="composite" presStyleCnt="0"/>
      <dgm:spPr/>
    </dgm:pt>
    <dgm:pt modelId="{2965304C-8487-4BD0-AC0B-8DE92C737ED1}" type="pres">
      <dgm:prSet presAssocID="{D32478FA-97F5-4B49-9CFE-0A8BE3A60DC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5C286-CB78-4A0B-B53B-A0EDEBC0EBBA}" type="pres">
      <dgm:prSet presAssocID="{D32478FA-97F5-4B49-9CFE-0A8BE3A60DC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7F7E5-262D-47F6-901C-7E9BD4B9C881}" type="pres">
      <dgm:prSet presAssocID="{1CD7B59C-6002-410F-AD24-3B4720515EAB}" presName="sp" presStyleCnt="0"/>
      <dgm:spPr/>
    </dgm:pt>
    <dgm:pt modelId="{DD031A63-1AE1-43EE-A0C7-7CD3294B164D}" type="pres">
      <dgm:prSet presAssocID="{2E2FE8C9-6F58-4738-8940-1883E5758668}" presName="composite" presStyleCnt="0"/>
      <dgm:spPr/>
    </dgm:pt>
    <dgm:pt modelId="{C789C079-6CD8-4F13-ADE7-4FB3D92493AA}" type="pres">
      <dgm:prSet presAssocID="{2E2FE8C9-6F58-4738-8940-1883E5758668}" presName="parentText" presStyleLbl="alignNode1" presStyleIdx="3" presStyleCnt="4" custLinFactNeighborX="0" custLinFactNeighborY="-3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8CED4-BAF9-4FA7-A618-B207826B28A8}" type="pres">
      <dgm:prSet presAssocID="{2E2FE8C9-6F58-4738-8940-1883E575866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4D7873-086E-4F99-9276-48148E15AA91}" type="presOf" srcId="{A7AD0882-4AA0-438D-9221-20A3BF8D8E68}" destId="{B2BBB5EE-2435-46CB-BDD6-A654E174E1DB}" srcOrd="0" destOrd="0" presId="urn:microsoft.com/office/officeart/2005/8/layout/chevron2"/>
    <dgm:cxn modelId="{5E95B6BE-BE5A-4C4F-A04C-406A5CD956B3}" srcId="{2E2FE8C9-6F58-4738-8940-1883E5758668}" destId="{2571147E-F818-4D57-AA8E-35596A3444CB}" srcOrd="0" destOrd="0" parTransId="{785D6C67-D71A-4E9E-BA4B-69774E241EA1}" sibTransId="{C685915F-F584-44D7-B5A4-7D0D384190A2}"/>
    <dgm:cxn modelId="{F4851139-3675-421B-BA95-A7BD904BF3C7}" type="presOf" srcId="{9B5A6479-1A3C-493E-984B-0FA794DD8302}" destId="{A8ACAAD6-5498-49FF-B2EB-AE9C63FBDE26}" srcOrd="0" destOrd="0" presId="urn:microsoft.com/office/officeart/2005/8/layout/chevron2"/>
    <dgm:cxn modelId="{73FDF25B-5D40-43E1-ABE0-FF4BD9C57DC5}" type="presOf" srcId="{17D93776-9556-48DF-9E00-A0B5B1B422FE}" destId="{4795C286-CB78-4A0B-B53B-A0EDEBC0EBBA}" srcOrd="0" destOrd="0" presId="urn:microsoft.com/office/officeart/2005/8/layout/chevron2"/>
    <dgm:cxn modelId="{6A740598-DCBF-4DCC-8C83-FF609EA6282A}" srcId="{D32478FA-97F5-4B49-9CFE-0A8BE3A60DCB}" destId="{7DCF3918-135C-4375-8FDF-9037432D05C8}" srcOrd="1" destOrd="0" parTransId="{82264401-A6A3-43BE-BCA9-FA0D5BE4BB63}" sibTransId="{74A255AD-3F3D-410E-B098-F6F41A1A7A5A}"/>
    <dgm:cxn modelId="{7DED1989-AD79-412C-8858-C8075A100D21}" type="presOf" srcId="{2571147E-F818-4D57-AA8E-35596A3444CB}" destId="{7978CED4-BAF9-4FA7-A618-B207826B28A8}" srcOrd="0" destOrd="0" presId="urn:microsoft.com/office/officeart/2005/8/layout/chevron2"/>
    <dgm:cxn modelId="{0108FFD6-FB0A-486B-B9AD-B2D455CB3CD5}" type="presOf" srcId="{0188005F-334D-43AD-AE79-119F621B8D08}" destId="{5B8B113C-EBA7-4DD5-9AE9-369F697E2C12}" srcOrd="0" destOrd="0" presId="urn:microsoft.com/office/officeart/2005/8/layout/chevron2"/>
    <dgm:cxn modelId="{934ED30C-C631-4CC2-9BBF-BB818A97A539}" srcId="{9B5A6479-1A3C-493E-984B-0FA794DD8302}" destId="{A7AD0882-4AA0-438D-9221-20A3BF8D8E68}" srcOrd="0" destOrd="0" parTransId="{8B100214-D91D-4415-A5A4-E7BFC9F0C446}" sibTransId="{7000BBE0-77E7-4B07-852E-621C27D4951C}"/>
    <dgm:cxn modelId="{18721C87-5347-47A5-8BAF-D99CF500E9ED}" type="presOf" srcId="{2A317673-7BD0-44F6-B495-8FFF104E5A5B}" destId="{8252B044-2752-473C-857A-EDE26371B93F}" srcOrd="0" destOrd="0" presId="urn:microsoft.com/office/officeart/2005/8/layout/chevron2"/>
    <dgm:cxn modelId="{210A4F7C-10E0-46C6-A06C-2DA75207A0A9}" type="presOf" srcId="{7DCF3918-135C-4375-8FDF-9037432D05C8}" destId="{4795C286-CB78-4A0B-B53B-A0EDEBC0EBBA}" srcOrd="0" destOrd="1" presId="urn:microsoft.com/office/officeart/2005/8/layout/chevron2"/>
    <dgm:cxn modelId="{628CAC29-3952-447B-8627-832F88434D6E}" type="presOf" srcId="{D32478FA-97F5-4B49-9CFE-0A8BE3A60DCB}" destId="{2965304C-8487-4BD0-AC0B-8DE92C737ED1}" srcOrd="0" destOrd="0" presId="urn:microsoft.com/office/officeart/2005/8/layout/chevron2"/>
    <dgm:cxn modelId="{43679AC6-B515-4393-B957-54406F9CEEB9}" srcId="{9B5A6479-1A3C-493E-984B-0FA794DD8302}" destId="{0188005F-334D-43AD-AE79-119F621B8D08}" srcOrd="1" destOrd="0" parTransId="{20B7271D-9F95-49D1-8068-754E7917BE9A}" sibTransId="{2A24B84C-136C-475A-B237-0401F339800D}"/>
    <dgm:cxn modelId="{85BA4911-251F-4415-B3C2-AA9CB7A6863D}" srcId="{A7AD0882-4AA0-438D-9221-20A3BF8D8E68}" destId="{2A317673-7BD0-44F6-B495-8FFF104E5A5B}" srcOrd="0" destOrd="0" parTransId="{449FF8B1-F2C6-44D0-A0CE-9C925C6D800A}" sibTransId="{56CE51E6-BAFE-4684-93A6-43B7B4D025C9}"/>
    <dgm:cxn modelId="{41C1521C-01AE-4CB2-9971-4B7991D32B2F}" type="presOf" srcId="{E4403A0E-91FA-49A0-987B-5F68445036A5}" destId="{CBC00D8F-278B-41C9-B222-54E84DEE6AE0}" srcOrd="0" destOrd="0" presId="urn:microsoft.com/office/officeart/2005/8/layout/chevron2"/>
    <dgm:cxn modelId="{3CD5E1A4-306E-4BF5-A2CE-4222334C3DEF}" srcId="{9B5A6479-1A3C-493E-984B-0FA794DD8302}" destId="{D32478FA-97F5-4B49-9CFE-0A8BE3A60DCB}" srcOrd="2" destOrd="0" parTransId="{D4094D3D-8C70-4780-A8C5-8693A7FD7D05}" sibTransId="{1CD7B59C-6002-410F-AD24-3B4720515EAB}"/>
    <dgm:cxn modelId="{09931826-4E38-4E95-BBB3-E930E953BB65}" srcId="{D32478FA-97F5-4B49-9CFE-0A8BE3A60DCB}" destId="{17D93776-9556-48DF-9E00-A0B5B1B422FE}" srcOrd="0" destOrd="0" parTransId="{E57BADC6-1036-49A3-B8AD-B7DDA218578F}" sibTransId="{20181891-E7ED-410C-9F55-D520A149BFD9}"/>
    <dgm:cxn modelId="{B7349ACF-1F01-427C-9A7A-4584BAE2D730}" srcId="{0188005F-334D-43AD-AE79-119F621B8D08}" destId="{E4403A0E-91FA-49A0-987B-5F68445036A5}" srcOrd="0" destOrd="0" parTransId="{CE54265B-90C7-4E6D-98E5-1440612BFD0D}" sibTransId="{75E06BB3-CC5E-4204-A879-1591259F383B}"/>
    <dgm:cxn modelId="{7F602C63-96C0-4885-8B6B-D4E546D74730}" type="presOf" srcId="{2E2FE8C9-6F58-4738-8940-1883E5758668}" destId="{C789C079-6CD8-4F13-ADE7-4FB3D92493AA}" srcOrd="0" destOrd="0" presId="urn:microsoft.com/office/officeart/2005/8/layout/chevron2"/>
    <dgm:cxn modelId="{9DB89701-7172-4604-AC72-DFE2E442D9A3}" srcId="{9B5A6479-1A3C-493E-984B-0FA794DD8302}" destId="{2E2FE8C9-6F58-4738-8940-1883E5758668}" srcOrd="3" destOrd="0" parTransId="{32B247D9-4265-402E-AAB3-E631EDE6E8E4}" sibTransId="{B5655371-9931-415A-99D4-24C394CF3404}"/>
    <dgm:cxn modelId="{87CA83BF-1A6D-42E6-8A0D-9D1435F34A7D}" type="presParOf" srcId="{A8ACAAD6-5498-49FF-B2EB-AE9C63FBDE26}" destId="{A376F26B-184B-48DB-A159-E13FDF3508AE}" srcOrd="0" destOrd="0" presId="urn:microsoft.com/office/officeart/2005/8/layout/chevron2"/>
    <dgm:cxn modelId="{3EBFC44B-45B3-469B-9815-FC87F7DD4A84}" type="presParOf" srcId="{A376F26B-184B-48DB-A159-E13FDF3508AE}" destId="{B2BBB5EE-2435-46CB-BDD6-A654E174E1DB}" srcOrd="0" destOrd="0" presId="urn:microsoft.com/office/officeart/2005/8/layout/chevron2"/>
    <dgm:cxn modelId="{EE3E5115-B1B7-45B7-A456-C9C4FA13C38B}" type="presParOf" srcId="{A376F26B-184B-48DB-A159-E13FDF3508AE}" destId="{8252B044-2752-473C-857A-EDE26371B93F}" srcOrd="1" destOrd="0" presId="urn:microsoft.com/office/officeart/2005/8/layout/chevron2"/>
    <dgm:cxn modelId="{19721E87-ABED-4D64-874B-813CC11AB499}" type="presParOf" srcId="{A8ACAAD6-5498-49FF-B2EB-AE9C63FBDE26}" destId="{608365A7-E76F-4F12-801D-45D4D00C0301}" srcOrd="1" destOrd="0" presId="urn:microsoft.com/office/officeart/2005/8/layout/chevron2"/>
    <dgm:cxn modelId="{9B2164E4-4A11-4A70-8D82-9E74E319DF0E}" type="presParOf" srcId="{A8ACAAD6-5498-49FF-B2EB-AE9C63FBDE26}" destId="{7D7AC7E8-8F81-4F86-92C7-AF914CC830D6}" srcOrd="2" destOrd="0" presId="urn:microsoft.com/office/officeart/2005/8/layout/chevron2"/>
    <dgm:cxn modelId="{2D0B3BFB-4691-40B4-B56E-B4138EC85964}" type="presParOf" srcId="{7D7AC7E8-8F81-4F86-92C7-AF914CC830D6}" destId="{5B8B113C-EBA7-4DD5-9AE9-369F697E2C12}" srcOrd="0" destOrd="0" presId="urn:microsoft.com/office/officeart/2005/8/layout/chevron2"/>
    <dgm:cxn modelId="{EE81C9F0-9493-495D-8D0F-1AD4E915BDC0}" type="presParOf" srcId="{7D7AC7E8-8F81-4F86-92C7-AF914CC830D6}" destId="{CBC00D8F-278B-41C9-B222-54E84DEE6AE0}" srcOrd="1" destOrd="0" presId="urn:microsoft.com/office/officeart/2005/8/layout/chevron2"/>
    <dgm:cxn modelId="{AE8200D0-58E0-43BE-8A6E-B1F6FE40552C}" type="presParOf" srcId="{A8ACAAD6-5498-49FF-B2EB-AE9C63FBDE26}" destId="{54CF2C9D-72C2-44A2-939A-87F7FBE5F722}" srcOrd="3" destOrd="0" presId="urn:microsoft.com/office/officeart/2005/8/layout/chevron2"/>
    <dgm:cxn modelId="{A261F125-9F3C-40CC-B014-8E05E0D21F9E}" type="presParOf" srcId="{A8ACAAD6-5498-49FF-B2EB-AE9C63FBDE26}" destId="{EB6EDA7E-32A6-4AC6-A301-468CC1D0C292}" srcOrd="4" destOrd="0" presId="urn:microsoft.com/office/officeart/2005/8/layout/chevron2"/>
    <dgm:cxn modelId="{F87ECD10-05FB-4E43-9BD0-4CB185572958}" type="presParOf" srcId="{EB6EDA7E-32A6-4AC6-A301-468CC1D0C292}" destId="{2965304C-8487-4BD0-AC0B-8DE92C737ED1}" srcOrd="0" destOrd="0" presId="urn:microsoft.com/office/officeart/2005/8/layout/chevron2"/>
    <dgm:cxn modelId="{4B633B6C-5931-4569-96A8-DF1D48180898}" type="presParOf" srcId="{EB6EDA7E-32A6-4AC6-A301-468CC1D0C292}" destId="{4795C286-CB78-4A0B-B53B-A0EDEBC0EBBA}" srcOrd="1" destOrd="0" presId="urn:microsoft.com/office/officeart/2005/8/layout/chevron2"/>
    <dgm:cxn modelId="{4EFC9D09-50A9-49AB-A1AE-94959D026195}" type="presParOf" srcId="{A8ACAAD6-5498-49FF-B2EB-AE9C63FBDE26}" destId="{6C87F7E5-262D-47F6-901C-7E9BD4B9C881}" srcOrd="5" destOrd="0" presId="urn:microsoft.com/office/officeart/2005/8/layout/chevron2"/>
    <dgm:cxn modelId="{BF2A21D5-4699-4DA7-AFE1-34CDC5D0F75E}" type="presParOf" srcId="{A8ACAAD6-5498-49FF-B2EB-AE9C63FBDE26}" destId="{DD031A63-1AE1-43EE-A0C7-7CD3294B164D}" srcOrd="6" destOrd="0" presId="urn:microsoft.com/office/officeart/2005/8/layout/chevron2"/>
    <dgm:cxn modelId="{27972FCF-64DD-4A9C-8A1A-D0614A3E9025}" type="presParOf" srcId="{DD031A63-1AE1-43EE-A0C7-7CD3294B164D}" destId="{C789C079-6CD8-4F13-ADE7-4FB3D92493AA}" srcOrd="0" destOrd="0" presId="urn:microsoft.com/office/officeart/2005/8/layout/chevron2"/>
    <dgm:cxn modelId="{3375B074-9F66-4F26-A0A0-3AD8A312170C}" type="presParOf" srcId="{DD031A63-1AE1-43EE-A0C7-7CD3294B164D}" destId="{7978CED4-BAF9-4FA7-A618-B207826B28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19C64B-1B59-44A8-8126-8EACE5EB9DD9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315FDA-9804-4445-A0B0-7822A865B41C}">
      <dgm:prSet phldrT="[Текст]" custT="1"/>
      <dgm:spPr/>
      <dgm:t>
        <a:bodyPr/>
        <a:lstStyle/>
        <a:p>
          <a:r>
            <a:rPr lang="ru-RU" sz="1200" dirty="0" smtClean="0"/>
            <a:t>50 </a:t>
          </a:r>
          <a:r>
            <a:rPr lang="ru-RU" sz="1200" dirty="0" err="1" smtClean="0"/>
            <a:t>з.е</a:t>
          </a:r>
          <a:endParaRPr lang="ru-RU" sz="1200" dirty="0"/>
        </a:p>
      </dgm:t>
    </dgm:pt>
    <dgm:pt modelId="{75E687D9-6718-4340-8AC2-B7B3F5A860FA}" type="parTrans" cxnId="{2EC8A831-6C57-4743-A887-BB4733FE2E34}">
      <dgm:prSet/>
      <dgm:spPr/>
      <dgm:t>
        <a:bodyPr/>
        <a:lstStyle/>
        <a:p>
          <a:endParaRPr lang="ru-RU"/>
        </a:p>
      </dgm:t>
    </dgm:pt>
    <dgm:pt modelId="{8F985B92-B1F6-4E31-818E-530DF93CE584}" type="sibTrans" cxnId="{2EC8A831-6C57-4743-A887-BB4733FE2E34}">
      <dgm:prSet/>
      <dgm:spPr/>
      <dgm:t>
        <a:bodyPr/>
        <a:lstStyle/>
        <a:p>
          <a:endParaRPr lang="ru-RU"/>
        </a:p>
      </dgm:t>
    </dgm:pt>
    <dgm:pt modelId="{A2627161-C104-422E-9A46-2726E3F7A9DF}">
      <dgm:prSet custT="1"/>
      <dgm:spPr/>
      <dgm:t>
        <a:bodyPr/>
        <a:lstStyle/>
        <a:p>
          <a:r>
            <a:rPr lang="ru-RU" sz="1200" dirty="0" smtClean="0"/>
            <a:t>50 </a:t>
          </a:r>
          <a:r>
            <a:rPr lang="ru-RU" sz="1200" dirty="0" err="1" smtClean="0"/>
            <a:t>з.е</a:t>
          </a:r>
          <a:endParaRPr lang="ru-RU" sz="1200" dirty="0"/>
        </a:p>
      </dgm:t>
    </dgm:pt>
    <dgm:pt modelId="{D0E9E67D-B01B-4F59-8983-4667C97BDF98}" type="parTrans" cxnId="{5F35D6C7-FBCD-4F31-91B9-D3700A67B5F2}">
      <dgm:prSet/>
      <dgm:spPr/>
      <dgm:t>
        <a:bodyPr/>
        <a:lstStyle/>
        <a:p>
          <a:endParaRPr lang="ru-RU"/>
        </a:p>
      </dgm:t>
    </dgm:pt>
    <dgm:pt modelId="{E8387625-5CCF-4265-9047-C2ECD5CB6C87}" type="sibTrans" cxnId="{5F35D6C7-FBCD-4F31-91B9-D3700A67B5F2}">
      <dgm:prSet/>
      <dgm:spPr/>
      <dgm:t>
        <a:bodyPr/>
        <a:lstStyle/>
        <a:p>
          <a:endParaRPr lang="ru-RU"/>
        </a:p>
      </dgm:t>
    </dgm:pt>
    <dgm:pt modelId="{9A9F626D-3C03-4F51-8E03-A5A02F45D10B}">
      <dgm:prSet custT="1"/>
      <dgm:spPr/>
      <dgm:t>
        <a:bodyPr/>
        <a:lstStyle/>
        <a:p>
          <a:r>
            <a:rPr lang="ru-RU" sz="1200" dirty="0" smtClean="0"/>
            <a:t>50 </a:t>
          </a:r>
          <a:r>
            <a:rPr lang="ru-RU" sz="1200" dirty="0" err="1" smtClean="0"/>
            <a:t>з.е</a:t>
          </a:r>
          <a:endParaRPr lang="ru-RU" sz="1200" dirty="0"/>
        </a:p>
      </dgm:t>
    </dgm:pt>
    <dgm:pt modelId="{9872BC63-8827-45F9-A1F1-3E12D30526AC}" type="parTrans" cxnId="{415ED559-188C-40C4-B664-517C3A6E5D07}">
      <dgm:prSet/>
      <dgm:spPr/>
      <dgm:t>
        <a:bodyPr/>
        <a:lstStyle/>
        <a:p>
          <a:endParaRPr lang="ru-RU"/>
        </a:p>
      </dgm:t>
    </dgm:pt>
    <dgm:pt modelId="{BF475E47-52B4-4830-A070-54EDE7A5E464}" type="sibTrans" cxnId="{415ED559-188C-40C4-B664-517C3A6E5D07}">
      <dgm:prSet/>
      <dgm:spPr/>
      <dgm:t>
        <a:bodyPr/>
        <a:lstStyle/>
        <a:p>
          <a:endParaRPr lang="ru-RU"/>
        </a:p>
      </dgm:t>
    </dgm:pt>
    <dgm:pt modelId="{2542F694-6B1D-42CB-AD56-2C2921E6250F}">
      <dgm:prSet custT="1"/>
      <dgm:spPr/>
      <dgm:t>
        <a:bodyPr/>
        <a:lstStyle/>
        <a:p>
          <a:r>
            <a:rPr lang="ru-RU" sz="1200" dirty="0" smtClean="0"/>
            <a:t>50 </a:t>
          </a:r>
          <a:r>
            <a:rPr lang="ru-RU" sz="1200" dirty="0" err="1" smtClean="0"/>
            <a:t>з.е</a:t>
          </a:r>
          <a:endParaRPr lang="ru-RU" sz="1200" dirty="0"/>
        </a:p>
      </dgm:t>
    </dgm:pt>
    <dgm:pt modelId="{E8CC0F64-AA87-46FA-9CD7-AA0097FAACB8}" type="parTrans" cxnId="{8B81AF97-51B2-4E1C-81C3-9D1A68FD6EED}">
      <dgm:prSet/>
      <dgm:spPr/>
      <dgm:t>
        <a:bodyPr/>
        <a:lstStyle/>
        <a:p>
          <a:endParaRPr lang="ru-RU"/>
        </a:p>
      </dgm:t>
    </dgm:pt>
    <dgm:pt modelId="{4746CFF1-CEDF-44BC-963C-65C1F62AE8FC}" type="sibTrans" cxnId="{8B81AF97-51B2-4E1C-81C3-9D1A68FD6EED}">
      <dgm:prSet/>
      <dgm:spPr/>
      <dgm:t>
        <a:bodyPr/>
        <a:lstStyle/>
        <a:p>
          <a:endParaRPr lang="ru-RU"/>
        </a:p>
      </dgm:t>
    </dgm:pt>
    <dgm:pt modelId="{B14CAA6F-5508-4BB0-A259-DAA9E8546A3E}">
      <dgm:prSet custT="1"/>
      <dgm:spPr/>
      <dgm:t>
        <a:bodyPr/>
        <a:lstStyle/>
        <a:p>
          <a:r>
            <a:rPr lang="ru-RU" sz="1200" dirty="0" smtClean="0"/>
            <a:t>50 </a:t>
          </a:r>
          <a:r>
            <a:rPr lang="ru-RU" sz="1200" dirty="0" err="1" smtClean="0"/>
            <a:t>з.е</a:t>
          </a:r>
          <a:endParaRPr lang="ru-RU" sz="1200" dirty="0"/>
        </a:p>
      </dgm:t>
    </dgm:pt>
    <dgm:pt modelId="{397B764D-3925-49E4-915C-6548BBC7A27C}" type="parTrans" cxnId="{9107686B-FE36-4912-B854-CF09C4672C61}">
      <dgm:prSet/>
      <dgm:spPr/>
      <dgm:t>
        <a:bodyPr/>
        <a:lstStyle/>
        <a:p>
          <a:endParaRPr lang="ru-RU"/>
        </a:p>
      </dgm:t>
    </dgm:pt>
    <dgm:pt modelId="{09F041EE-2E46-4F6C-88A8-19AFF2B757C6}" type="sibTrans" cxnId="{9107686B-FE36-4912-B854-CF09C4672C61}">
      <dgm:prSet/>
      <dgm:spPr/>
      <dgm:t>
        <a:bodyPr/>
        <a:lstStyle/>
        <a:p>
          <a:endParaRPr lang="ru-RU"/>
        </a:p>
      </dgm:t>
    </dgm:pt>
    <dgm:pt modelId="{A26627F1-3B95-412A-A376-923FD23DD200}">
      <dgm:prSet/>
      <dgm:spPr/>
      <dgm:t>
        <a:bodyPr/>
        <a:lstStyle/>
        <a:p>
          <a:r>
            <a:rPr lang="ru-RU" dirty="0" smtClean="0"/>
            <a:t>250 </a:t>
          </a:r>
          <a:r>
            <a:rPr lang="ru-RU" dirty="0" err="1" smtClean="0"/>
            <a:t>з.е</a:t>
          </a:r>
          <a:endParaRPr lang="ru-RU" dirty="0"/>
        </a:p>
      </dgm:t>
    </dgm:pt>
    <dgm:pt modelId="{2A8BEB28-E174-4C02-A551-48A6F95AEBB2}" type="parTrans" cxnId="{B90AC43D-3925-47CB-A2B8-940E073BAC08}">
      <dgm:prSet/>
      <dgm:spPr/>
      <dgm:t>
        <a:bodyPr/>
        <a:lstStyle/>
        <a:p>
          <a:endParaRPr lang="ru-RU"/>
        </a:p>
      </dgm:t>
    </dgm:pt>
    <dgm:pt modelId="{7BCEC690-D8FE-4487-A952-788D9B5844FA}" type="sibTrans" cxnId="{B90AC43D-3925-47CB-A2B8-940E073BAC08}">
      <dgm:prSet/>
      <dgm:spPr/>
      <dgm:t>
        <a:bodyPr/>
        <a:lstStyle/>
        <a:p>
          <a:endParaRPr lang="ru-RU"/>
        </a:p>
      </dgm:t>
    </dgm:pt>
    <dgm:pt modelId="{D0CEB422-7802-40B0-9BCB-4A6A96B39CBB}" type="pres">
      <dgm:prSet presAssocID="{2519C64B-1B59-44A8-8126-8EACE5EB9D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E1B343-E370-478A-8B2E-53F8BFD5F2DE}" type="pres">
      <dgm:prSet presAssocID="{CB315FDA-9804-4445-A0B0-7822A865B41C}" presName="Name5" presStyleLbl="vennNode1" presStyleIdx="0" presStyleCnt="6" custLinFactNeighborX="-256" custLinFactNeighborY="-3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636F3-E104-4886-86ED-22D0D234A562}" type="pres">
      <dgm:prSet presAssocID="{8F985B92-B1F6-4E31-818E-530DF93CE584}" presName="space" presStyleCnt="0"/>
      <dgm:spPr/>
    </dgm:pt>
    <dgm:pt modelId="{83EF6570-D4BC-4151-97ED-0E8372A6A947}" type="pres">
      <dgm:prSet presAssocID="{B14CAA6F-5508-4BB0-A259-DAA9E8546A3E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C3BFF-54B3-4223-9F91-1282C48B11EE}" type="pres">
      <dgm:prSet presAssocID="{09F041EE-2E46-4F6C-88A8-19AFF2B757C6}" presName="space" presStyleCnt="0"/>
      <dgm:spPr/>
    </dgm:pt>
    <dgm:pt modelId="{6A9D9EC9-E803-4B62-9492-34BD9EBDA17A}" type="pres">
      <dgm:prSet presAssocID="{2542F694-6B1D-42CB-AD56-2C2921E6250F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C89C0-9F12-44BF-B54D-0E71D28125F4}" type="pres">
      <dgm:prSet presAssocID="{4746CFF1-CEDF-44BC-963C-65C1F62AE8FC}" presName="space" presStyleCnt="0"/>
      <dgm:spPr/>
    </dgm:pt>
    <dgm:pt modelId="{5DDA3A13-A629-4FC2-8E0E-BEF4178192B1}" type="pres">
      <dgm:prSet presAssocID="{9A9F626D-3C03-4F51-8E03-A5A02F45D10B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58764-6EE7-4B54-9F1C-214C9DBCEBFA}" type="pres">
      <dgm:prSet presAssocID="{BF475E47-52B4-4830-A070-54EDE7A5E464}" presName="space" presStyleCnt="0"/>
      <dgm:spPr/>
    </dgm:pt>
    <dgm:pt modelId="{E5228D1C-70E5-4FDE-939F-94F1DD747898}" type="pres">
      <dgm:prSet presAssocID="{A2627161-C104-422E-9A46-2726E3F7A9DF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D19BF-56B8-4B67-A42F-173EE377F4FD}" type="pres">
      <dgm:prSet presAssocID="{E8387625-5CCF-4265-9047-C2ECD5CB6C87}" presName="space" presStyleCnt="0"/>
      <dgm:spPr/>
    </dgm:pt>
    <dgm:pt modelId="{B02B5C93-AF3F-4610-AFA8-F1FC3C5FCCD9}" type="pres">
      <dgm:prSet presAssocID="{A26627F1-3B95-412A-A376-923FD23DD200}" presName="Name5" presStyleLbl="vennNode1" presStyleIdx="5" presStyleCnt="6" custScaleX="185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B21190-0019-4628-BA93-0DCD1E8D3367}" type="presOf" srcId="{2519C64B-1B59-44A8-8126-8EACE5EB9DD9}" destId="{D0CEB422-7802-40B0-9BCB-4A6A96B39CBB}" srcOrd="0" destOrd="0" presId="urn:microsoft.com/office/officeart/2005/8/layout/venn3"/>
    <dgm:cxn modelId="{8B81AF97-51B2-4E1C-81C3-9D1A68FD6EED}" srcId="{2519C64B-1B59-44A8-8126-8EACE5EB9DD9}" destId="{2542F694-6B1D-42CB-AD56-2C2921E6250F}" srcOrd="2" destOrd="0" parTransId="{E8CC0F64-AA87-46FA-9CD7-AA0097FAACB8}" sibTransId="{4746CFF1-CEDF-44BC-963C-65C1F62AE8FC}"/>
    <dgm:cxn modelId="{8DFEABE2-68D9-4413-89FD-ECBB638DB808}" type="presOf" srcId="{CB315FDA-9804-4445-A0B0-7822A865B41C}" destId="{F4E1B343-E370-478A-8B2E-53F8BFD5F2DE}" srcOrd="0" destOrd="0" presId="urn:microsoft.com/office/officeart/2005/8/layout/venn3"/>
    <dgm:cxn modelId="{9107686B-FE36-4912-B854-CF09C4672C61}" srcId="{2519C64B-1B59-44A8-8126-8EACE5EB9DD9}" destId="{B14CAA6F-5508-4BB0-A259-DAA9E8546A3E}" srcOrd="1" destOrd="0" parTransId="{397B764D-3925-49E4-915C-6548BBC7A27C}" sibTransId="{09F041EE-2E46-4F6C-88A8-19AFF2B757C6}"/>
    <dgm:cxn modelId="{411F9171-6AD7-42C5-B404-A20E3930801F}" type="presOf" srcId="{9A9F626D-3C03-4F51-8E03-A5A02F45D10B}" destId="{5DDA3A13-A629-4FC2-8E0E-BEF4178192B1}" srcOrd="0" destOrd="0" presId="urn:microsoft.com/office/officeart/2005/8/layout/venn3"/>
    <dgm:cxn modelId="{B90AC43D-3925-47CB-A2B8-940E073BAC08}" srcId="{2519C64B-1B59-44A8-8126-8EACE5EB9DD9}" destId="{A26627F1-3B95-412A-A376-923FD23DD200}" srcOrd="5" destOrd="0" parTransId="{2A8BEB28-E174-4C02-A551-48A6F95AEBB2}" sibTransId="{7BCEC690-D8FE-4487-A952-788D9B5844FA}"/>
    <dgm:cxn modelId="{2EC8A831-6C57-4743-A887-BB4733FE2E34}" srcId="{2519C64B-1B59-44A8-8126-8EACE5EB9DD9}" destId="{CB315FDA-9804-4445-A0B0-7822A865B41C}" srcOrd="0" destOrd="0" parTransId="{75E687D9-6718-4340-8AC2-B7B3F5A860FA}" sibTransId="{8F985B92-B1F6-4E31-818E-530DF93CE584}"/>
    <dgm:cxn modelId="{0DC44DEE-4E4C-45A5-8A8E-531A9B0555F6}" type="presOf" srcId="{2542F694-6B1D-42CB-AD56-2C2921E6250F}" destId="{6A9D9EC9-E803-4B62-9492-34BD9EBDA17A}" srcOrd="0" destOrd="0" presId="urn:microsoft.com/office/officeart/2005/8/layout/venn3"/>
    <dgm:cxn modelId="{F0DE563D-8EAD-46F2-BB54-65F8683916FE}" type="presOf" srcId="{A2627161-C104-422E-9A46-2726E3F7A9DF}" destId="{E5228D1C-70E5-4FDE-939F-94F1DD747898}" srcOrd="0" destOrd="0" presId="urn:microsoft.com/office/officeart/2005/8/layout/venn3"/>
    <dgm:cxn modelId="{A39FF79C-E0FF-47DE-9B34-7500DFA48554}" type="presOf" srcId="{B14CAA6F-5508-4BB0-A259-DAA9E8546A3E}" destId="{83EF6570-D4BC-4151-97ED-0E8372A6A947}" srcOrd="0" destOrd="0" presId="urn:microsoft.com/office/officeart/2005/8/layout/venn3"/>
    <dgm:cxn modelId="{61BF614D-4E42-47E8-8BE9-8993AA1BBA09}" type="presOf" srcId="{A26627F1-3B95-412A-A376-923FD23DD200}" destId="{B02B5C93-AF3F-4610-AFA8-F1FC3C5FCCD9}" srcOrd="0" destOrd="0" presId="urn:microsoft.com/office/officeart/2005/8/layout/venn3"/>
    <dgm:cxn modelId="{415ED559-188C-40C4-B664-517C3A6E5D07}" srcId="{2519C64B-1B59-44A8-8126-8EACE5EB9DD9}" destId="{9A9F626D-3C03-4F51-8E03-A5A02F45D10B}" srcOrd="3" destOrd="0" parTransId="{9872BC63-8827-45F9-A1F1-3E12D30526AC}" sibTransId="{BF475E47-52B4-4830-A070-54EDE7A5E464}"/>
    <dgm:cxn modelId="{5F35D6C7-FBCD-4F31-91B9-D3700A67B5F2}" srcId="{2519C64B-1B59-44A8-8126-8EACE5EB9DD9}" destId="{A2627161-C104-422E-9A46-2726E3F7A9DF}" srcOrd="4" destOrd="0" parTransId="{D0E9E67D-B01B-4F59-8983-4667C97BDF98}" sibTransId="{E8387625-5CCF-4265-9047-C2ECD5CB6C87}"/>
    <dgm:cxn modelId="{F2AE4321-5B8F-4766-BA7E-575BA73EE8FB}" type="presParOf" srcId="{D0CEB422-7802-40B0-9BCB-4A6A96B39CBB}" destId="{F4E1B343-E370-478A-8B2E-53F8BFD5F2DE}" srcOrd="0" destOrd="0" presId="urn:microsoft.com/office/officeart/2005/8/layout/venn3"/>
    <dgm:cxn modelId="{5B44B778-DB71-4087-AF23-8A921DA9E221}" type="presParOf" srcId="{D0CEB422-7802-40B0-9BCB-4A6A96B39CBB}" destId="{6BC636F3-E104-4886-86ED-22D0D234A562}" srcOrd="1" destOrd="0" presId="urn:microsoft.com/office/officeart/2005/8/layout/venn3"/>
    <dgm:cxn modelId="{8573BFC0-D734-4DFE-9A8E-82AC8FF763E4}" type="presParOf" srcId="{D0CEB422-7802-40B0-9BCB-4A6A96B39CBB}" destId="{83EF6570-D4BC-4151-97ED-0E8372A6A947}" srcOrd="2" destOrd="0" presId="urn:microsoft.com/office/officeart/2005/8/layout/venn3"/>
    <dgm:cxn modelId="{10C10017-331A-4481-923D-42B7178BEA72}" type="presParOf" srcId="{D0CEB422-7802-40B0-9BCB-4A6A96B39CBB}" destId="{5B5C3BFF-54B3-4223-9F91-1282C48B11EE}" srcOrd="3" destOrd="0" presId="urn:microsoft.com/office/officeart/2005/8/layout/venn3"/>
    <dgm:cxn modelId="{6B42119D-2F48-4709-9556-EED24645F750}" type="presParOf" srcId="{D0CEB422-7802-40B0-9BCB-4A6A96B39CBB}" destId="{6A9D9EC9-E803-4B62-9492-34BD9EBDA17A}" srcOrd="4" destOrd="0" presId="urn:microsoft.com/office/officeart/2005/8/layout/venn3"/>
    <dgm:cxn modelId="{150557CB-F287-4ACB-8C25-665932AF5E67}" type="presParOf" srcId="{D0CEB422-7802-40B0-9BCB-4A6A96B39CBB}" destId="{D02C89C0-9F12-44BF-B54D-0E71D28125F4}" srcOrd="5" destOrd="0" presId="urn:microsoft.com/office/officeart/2005/8/layout/venn3"/>
    <dgm:cxn modelId="{4F73DEED-76B9-4552-906D-9602E88565F1}" type="presParOf" srcId="{D0CEB422-7802-40B0-9BCB-4A6A96B39CBB}" destId="{5DDA3A13-A629-4FC2-8E0E-BEF4178192B1}" srcOrd="6" destOrd="0" presId="urn:microsoft.com/office/officeart/2005/8/layout/venn3"/>
    <dgm:cxn modelId="{7DF52D02-566E-4328-810C-986FA0CA8575}" type="presParOf" srcId="{D0CEB422-7802-40B0-9BCB-4A6A96B39CBB}" destId="{72758764-6EE7-4B54-9F1C-214C9DBCEBFA}" srcOrd="7" destOrd="0" presId="urn:microsoft.com/office/officeart/2005/8/layout/venn3"/>
    <dgm:cxn modelId="{BA708E83-936A-462F-AAD4-859D08FB73FE}" type="presParOf" srcId="{D0CEB422-7802-40B0-9BCB-4A6A96B39CBB}" destId="{E5228D1C-70E5-4FDE-939F-94F1DD747898}" srcOrd="8" destOrd="0" presId="urn:microsoft.com/office/officeart/2005/8/layout/venn3"/>
    <dgm:cxn modelId="{897D81FA-F6B2-43DB-98A2-0195EE023C05}" type="presParOf" srcId="{D0CEB422-7802-40B0-9BCB-4A6A96B39CBB}" destId="{A13D19BF-56B8-4B67-A42F-173EE377F4FD}" srcOrd="9" destOrd="0" presId="urn:microsoft.com/office/officeart/2005/8/layout/venn3"/>
    <dgm:cxn modelId="{43EFB112-73D1-436F-948D-69C40C748389}" type="presParOf" srcId="{D0CEB422-7802-40B0-9BCB-4A6A96B39CBB}" destId="{B02B5C93-AF3F-4610-AFA8-F1FC3C5FCCD9}" srcOrd="10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491CE6-5085-4C7A-8A29-99EFB7D5855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3795DF-9007-4618-B9B4-C253D28FED6C}">
      <dgm:prSet phldrT="[Текст]"/>
      <dgm:spPr/>
      <dgm:t>
        <a:bodyPr/>
        <a:lstStyle/>
        <a:p>
          <a:r>
            <a:rPr lang="ru-RU" b="1" dirty="0" smtClean="0"/>
            <a:t>ТФОМС</a:t>
          </a:r>
          <a:endParaRPr lang="ru-RU" b="1" dirty="0"/>
        </a:p>
      </dgm:t>
    </dgm:pt>
    <dgm:pt modelId="{E2243379-E8F7-4C6B-9BD4-389A32639625}" type="parTrans" cxnId="{6F86752F-F630-45DB-B773-F52EEDCF6BA6}">
      <dgm:prSet/>
      <dgm:spPr/>
      <dgm:t>
        <a:bodyPr/>
        <a:lstStyle/>
        <a:p>
          <a:endParaRPr lang="ru-RU"/>
        </a:p>
      </dgm:t>
    </dgm:pt>
    <dgm:pt modelId="{B2E10C5C-F656-4898-8947-B1B36AEE30E4}" type="sibTrans" cxnId="{6F86752F-F630-45DB-B773-F52EEDCF6BA6}">
      <dgm:prSet/>
      <dgm:spPr/>
      <dgm:t>
        <a:bodyPr/>
        <a:lstStyle/>
        <a:p>
          <a:endParaRPr lang="ru-RU"/>
        </a:p>
      </dgm:t>
    </dgm:pt>
    <dgm:pt modelId="{503D49F6-278F-4C70-9378-0D1E7F23CFAE}">
      <dgm:prSet phldrT="[Текст]" custT="1"/>
      <dgm:spPr/>
      <dgm:t>
        <a:bodyPr/>
        <a:lstStyle/>
        <a:p>
          <a:r>
            <a:rPr lang="ru-RU" sz="700" dirty="0" smtClean="0"/>
            <a:t> </a:t>
          </a:r>
          <a:r>
            <a:rPr lang="ru-RU" sz="900" b="1" dirty="0" smtClean="0">
              <a:solidFill>
                <a:schemeClr val="accent1">
                  <a:lumMod val="50000"/>
                </a:schemeClr>
              </a:solidFill>
            </a:rPr>
            <a:t>Штрафные санкции ЛПУ</a:t>
          </a:r>
          <a:endParaRPr lang="ru-RU" sz="900" b="1" dirty="0">
            <a:solidFill>
              <a:schemeClr val="accent1">
                <a:lumMod val="50000"/>
              </a:schemeClr>
            </a:solidFill>
          </a:endParaRPr>
        </a:p>
      </dgm:t>
    </dgm:pt>
    <dgm:pt modelId="{5EEC0E23-DA74-4489-BD7F-2C345574AA4A}" type="parTrans" cxnId="{51BE75A7-D948-475D-A593-A13E6C990ED6}">
      <dgm:prSet/>
      <dgm:spPr/>
      <dgm:t>
        <a:bodyPr/>
        <a:lstStyle/>
        <a:p>
          <a:endParaRPr lang="ru-RU"/>
        </a:p>
      </dgm:t>
    </dgm:pt>
    <dgm:pt modelId="{510BB1CA-A5D5-44DD-BAD8-7AC0761B30D8}" type="sibTrans" cxnId="{51BE75A7-D948-475D-A593-A13E6C990ED6}">
      <dgm:prSet/>
      <dgm:spPr/>
      <dgm:t>
        <a:bodyPr/>
        <a:lstStyle/>
        <a:p>
          <a:endParaRPr lang="ru-RU"/>
        </a:p>
      </dgm:t>
    </dgm:pt>
    <dgm:pt modelId="{2D492180-D06F-42DC-BA5A-B039014B7D3B}">
      <dgm:prSet phldrT="[Текст]" custT="1"/>
      <dgm:spPr/>
      <dgm:t>
        <a:bodyPr/>
        <a:lstStyle/>
        <a:p>
          <a:r>
            <a:rPr lang="ru-RU" sz="900" b="1" dirty="0" smtClean="0">
              <a:solidFill>
                <a:schemeClr val="accent1">
                  <a:lumMod val="50000"/>
                </a:schemeClr>
              </a:solidFill>
            </a:rPr>
            <a:t> Определяет объем финансирования ЛПУ</a:t>
          </a:r>
          <a:endParaRPr lang="ru-RU" sz="900" b="1" dirty="0">
            <a:solidFill>
              <a:schemeClr val="accent1">
                <a:lumMod val="50000"/>
              </a:schemeClr>
            </a:solidFill>
          </a:endParaRPr>
        </a:p>
      </dgm:t>
    </dgm:pt>
    <dgm:pt modelId="{4CE98019-2A11-4FCF-A075-E326CB2B73B6}" type="parTrans" cxnId="{12096310-23D8-4AF7-9219-AAE1BEEBCDF9}">
      <dgm:prSet/>
      <dgm:spPr/>
      <dgm:t>
        <a:bodyPr/>
        <a:lstStyle/>
        <a:p>
          <a:endParaRPr lang="ru-RU"/>
        </a:p>
      </dgm:t>
    </dgm:pt>
    <dgm:pt modelId="{E0506096-B079-4A97-A390-B451B2DAD40E}" type="sibTrans" cxnId="{12096310-23D8-4AF7-9219-AAE1BEEBCDF9}">
      <dgm:prSet/>
      <dgm:spPr/>
      <dgm:t>
        <a:bodyPr/>
        <a:lstStyle/>
        <a:p>
          <a:endParaRPr lang="ru-RU"/>
        </a:p>
      </dgm:t>
    </dgm:pt>
    <dgm:pt modelId="{089905B8-DCB2-46AD-AE3A-A93F67CD7B48}">
      <dgm:prSet phldrT="[Текст]"/>
      <dgm:spPr/>
      <dgm:t>
        <a:bodyPr/>
        <a:lstStyle/>
        <a:p>
          <a:r>
            <a:rPr lang="ru-RU" b="1" dirty="0" smtClean="0"/>
            <a:t>ЛПУ</a:t>
          </a:r>
          <a:endParaRPr lang="ru-RU" b="1" dirty="0"/>
        </a:p>
      </dgm:t>
    </dgm:pt>
    <dgm:pt modelId="{A7C8C562-D569-40C9-BCF9-B91E98D436BE}" type="parTrans" cxnId="{DD3DEC84-E5E9-4011-8D79-B16768B39135}">
      <dgm:prSet/>
      <dgm:spPr/>
      <dgm:t>
        <a:bodyPr/>
        <a:lstStyle/>
        <a:p>
          <a:endParaRPr lang="ru-RU"/>
        </a:p>
      </dgm:t>
    </dgm:pt>
    <dgm:pt modelId="{70D0E647-8662-44C4-9C79-43F58F50D0F5}" type="sibTrans" cxnId="{DD3DEC84-E5E9-4011-8D79-B16768B39135}">
      <dgm:prSet/>
      <dgm:spPr/>
      <dgm:t>
        <a:bodyPr/>
        <a:lstStyle/>
        <a:p>
          <a:endParaRPr lang="ru-RU"/>
        </a:p>
      </dgm:t>
    </dgm:pt>
    <dgm:pt modelId="{7E415986-823D-4126-9E99-33684702C4F6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900" b="1" dirty="0" smtClean="0">
              <a:solidFill>
                <a:schemeClr val="tx2">
                  <a:lumMod val="75000"/>
                </a:schemeClr>
              </a:solidFill>
            </a:rPr>
            <a:t>Выдает образовательные сертификаты</a:t>
          </a:r>
          <a:endParaRPr lang="ru-RU" sz="900" b="1" dirty="0">
            <a:solidFill>
              <a:schemeClr val="tx2">
                <a:lumMod val="75000"/>
              </a:schemeClr>
            </a:solidFill>
          </a:endParaRPr>
        </a:p>
      </dgm:t>
    </dgm:pt>
    <dgm:pt modelId="{FFB4E2B6-576B-492F-B387-44C5C031535C}" type="parTrans" cxnId="{511E26FF-D0AE-4D31-849C-F9222B03B8A3}">
      <dgm:prSet/>
      <dgm:spPr/>
      <dgm:t>
        <a:bodyPr/>
        <a:lstStyle/>
        <a:p>
          <a:endParaRPr lang="ru-RU"/>
        </a:p>
      </dgm:t>
    </dgm:pt>
    <dgm:pt modelId="{04524151-4197-40EC-8266-3C71841B8782}" type="sibTrans" cxnId="{511E26FF-D0AE-4D31-849C-F9222B03B8A3}">
      <dgm:prSet/>
      <dgm:spPr/>
      <dgm:t>
        <a:bodyPr/>
        <a:lstStyle/>
        <a:p>
          <a:endParaRPr lang="ru-RU"/>
        </a:p>
      </dgm:t>
    </dgm:pt>
    <dgm:pt modelId="{9A24F5D0-20AA-498F-B9DD-E0A0CF458FFC}">
      <dgm:prSet phldrT="[Текст]" custT="1"/>
      <dgm:spPr/>
      <dgm:t>
        <a:bodyPr/>
        <a:lstStyle/>
        <a:p>
          <a:r>
            <a:rPr lang="ru-RU" sz="900" b="1" dirty="0" smtClean="0">
              <a:solidFill>
                <a:schemeClr val="tx2">
                  <a:lumMod val="75000"/>
                </a:schemeClr>
              </a:solidFill>
            </a:rPr>
            <a:t> Направляет персонал </a:t>
          </a:r>
          <a:endParaRPr lang="ru-RU" sz="900" b="1" dirty="0">
            <a:solidFill>
              <a:schemeClr val="tx2">
                <a:lumMod val="75000"/>
              </a:schemeClr>
            </a:solidFill>
          </a:endParaRPr>
        </a:p>
      </dgm:t>
    </dgm:pt>
    <dgm:pt modelId="{53193D4E-6EB9-4AA3-A5D2-F63800B9226B}" type="parTrans" cxnId="{AB88D67C-4FEC-4DF2-930A-16CE53668679}">
      <dgm:prSet/>
      <dgm:spPr/>
      <dgm:t>
        <a:bodyPr/>
        <a:lstStyle/>
        <a:p>
          <a:endParaRPr lang="ru-RU"/>
        </a:p>
      </dgm:t>
    </dgm:pt>
    <dgm:pt modelId="{710BE485-D961-4FDE-97F2-D5B425A8EF31}" type="sibTrans" cxnId="{AB88D67C-4FEC-4DF2-930A-16CE53668679}">
      <dgm:prSet/>
      <dgm:spPr/>
      <dgm:t>
        <a:bodyPr/>
        <a:lstStyle/>
        <a:p>
          <a:endParaRPr lang="ru-RU"/>
        </a:p>
      </dgm:t>
    </dgm:pt>
    <dgm:pt modelId="{20C0CF12-8BD4-4C01-9B84-86665F2089B9}">
      <dgm:prSet phldrT="[Текст]"/>
      <dgm:spPr/>
      <dgm:t>
        <a:bodyPr/>
        <a:lstStyle/>
        <a:p>
          <a:r>
            <a:rPr lang="ru-RU" b="1" dirty="0" smtClean="0"/>
            <a:t>Врач</a:t>
          </a:r>
          <a:endParaRPr lang="ru-RU" b="1" dirty="0"/>
        </a:p>
      </dgm:t>
    </dgm:pt>
    <dgm:pt modelId="{9AFBA94A-C0A2-4072-9ADE-409D2F2D28EB}" type="parTrans" cxnId="{B224DF0C-AF10-491E-8F6A-53065D8CF8F2}">
      <dgm:prSet/>
      <dgm:spPr/>
      <dgm:t>
        <a:bodyPr/>
        <a:lstStyle/>
        <a:p>
          <a:endParaRPr lang="ru-RU"/>
        </a:p>
      </dgm:t>
    </dgm:pt>
    <dgm:pt modelId="{9315604F-59DB-4883-8076-B992B9B8DFE0}" type="sibTrans" cxnId="{B224DF0C-AF10-491E-8F6A-53065D8CF8F2}">
      <dgm:prSet/>
      <dgm:spPr/>
      <dgm:t>
        <a:bodyPr/>
        <a:lstStyle/>
        <a:p>
          <a:endParaRPr lang="ru-RU"/>
        </a:p>
      </dgm:t>
    </dgm:pt>
    <dgm:pt modelId="{A5612219-6C36-46D4-9E3D-380EE0C198E6}">
      <dgm:prSet phldrT="[Текст]" custT="1"/>
      <dgm:spPr/>
      <dgm:t>
        <a:bodyPr/>
        <a:lstStyle/>
        <a:p>
          <a:r>
            <a:rPr lang="ru-RU" sz="700" dirty="0" smtClean="0"/>
            <a:t> </a:t>
          </a:r>
          <a:r>
            <a:rPr lang="ru-RU" sz="900" b="1" dirty="0" smtClean="0">
              <a:solidFill>
                <a:schemeClr val="tx2">
                  <a:lumMod val="50000"/>
                </a:schemeClr>
              </a:solidFill>
            </a:rPr>
            <a:t>Выбирает образовательную организацию</a:t>
          </a:r>
          <a:endParaRPr lang="ru-RU" sz="900" b="1" dirty="0">
            <a:solidFill>
              <a:schemeClr val="tx2">
                <a:lumMod val="50000"/>
              </a:schemeClr>
            </a:solidFill>
          </a:endParaRPr>
        </a:p>
      </dgm:t>
    </dgm:pt>
    <dgm:pt modelId="{560BE0D9-566E-45DB-B167-41FB8B3CAF82}" type="parTrans" cxnId="{91F3B5A6-E624-443C-88D9-70A9395FAD1C}">
      <dgm:prSet/>
      <dgm:spPr/>
      <dgm:t>
        <a:bodyPr/>
        <a:lstStyle/>
        <a:p>
          <a:endParaRPr lang="ru-RU"/>
        </a:p>
      </dgm:t>
    </dgm:pt>
    <dgm:pt modelId="{9C22DBDF-99CB-4389-9184-7605CF2155C8}" type="sibTrans" cxnId="{91F3B5A6-E624-443C-88D9-70A9395FAD1C}">
      <dgm:prSet/>
      <dgm:spPr/>
      <dgm:t>
        <a:bodyPr/>
        <a:lstStyle/>
        <a:p>
          <a:endParaRPr lang="ru-RU"/>
        </a:p>
      </dgm:t>
    </dgm:pt>
    <dgm:pt modelId="{E756C1DF-4F4F-42DA-BDFE-C5988B7D952B}">
      <dgm:prSet phldrT="[Текст]" custT="1"/>
      <dgm:spPr/>
      <dgm:t>
        <a:bodyPr/>
        <a:lstStyle/>
        <a:p>
          <a:r>
            <a:rPr lang="ru-RU" sz="900" b="1" dirty="0" smtClean="0">
              <a:solidFill>
                <a:schemeClr val="tx2">
                  <a:lumMod val="50000"/>
                </a:schemeClr>
              </a:solidFill>
            </a:rPr>
            <a:t> Выбирает образовательные модули</a:t>
          </a:r>
          <a:endParaRPr lang="ru-RU" sz="900" b="1" dirty="0">
            <a:solidFill>
              <a:schemeClr val="tx2">
                <a:lumMod val="50000"/>
              </a:schemeClr>
            </a:solidFill>
          </a:endParaRPr>
        </a:p>
      </dgm:t>
    </dgm:pt>
    <dgm:pt modelId="{202A221C-2C98-4563-B24B-099C964D1CF9}" type="parTrans" cxnId="{1174D265-7453-4370-9C75-65B4F4951722}">
      <dgm:prSet/>
      <dgm:spPr/>
      <dgm:t>
        <a:bodyPr/>
        <a:lstStyle/>
        <a:p>
          <a:endParaRPr lang="ru-RU"/>
        </a:p>
      </dgm:t>
    </dgm:pt>
    <dgm:pt modelId="{1B5EF416-CA99-45E6-AA51-B4510F1D2E2F}" type="sibTrans" cxnId="{1174D265-7453-4370-9C75-65B4F4951722}">
      <dgm:prSet/>
      <dgm:spPr/>
      <dgm:t>
        <a:bodyPr/>
        <a:lstStyle/>
        <a:p>
          <a:endParaRPr lang="ru-RU"/>
        </a:p>
      </dgm:t>
    </dgm:pt>
    <dgm:pt modelId="{75A796DC-83D8-44B7-9FC1-9BAFCAFAFFFE}">
      <dgm:prSet/>
      <dgm:spPr/>
      <dgm:t>
        <a:bodyPr/>
        <a:lstStyle/>
        <a:p>
          <a:r>
            <a:rPr lang="ru-RU" b="1" dirty="0" smtClean="0"/>
            <a:t>ВУЗ</a:t>
          </a:r>
          <a:endParaRPr lang="ru-RU" b="1" dirty="0"/>
        </a:p>
      </dgm:t>
    </dgm:pt>
    <dgm:pt modelId="{8D4E3DC4-7854-41A4-8F30-7ECFAE0444F1}" type="parTrans" cxnId="{961C0B39-03A4-43C6-B52F-7476C81E8852}">
      <dgm:prSet/>
      <dgm:spPr/>
      <dgm:t>
        <a:bodyPr/>
        <a:lstStyle/>
        <a:p>
          <a:endParaRPr lang="ru-RU"/>
        </a:p>
      </dgm:t>
    </dgm:pt>
    <dgm:pt modelId="{AF80B20F-5D8D-4896-AE1F-933CAEA31867}" type="sibTrans" cxnId="{961C0B39-03A4-43C6-B52F-7476C81E8852}">
      <dgm:prSet/>
      <dgm:spPr/>
      <dgm:t>
        <a:bodyPr/>
        <a:lstStyle/>
        <a:p>
          <a:endParaRPr lang="ru-RU"/>
        </a:p>
      </dgm:t>
    </dgm:pt>
    <dgm:pt modelId="{9AFFFD67-B08C-48C1-8B67-B22AF089A8B2}">
      <dgm:prSet custT="1"/>
      <dgm:spPr/>
      <dgm:t>
        <a:bodyPr/>
        <a:lstStyle/>
        <a:p>
          <a:r>
            <a:rPr lang="ru-RU" sz="900" b="1" dirty="0" smtClean="0">
              <a:solidFill>
                <a:schemeClr val="tx2">
                  <a:lumMod val="50000"/>
                </a:schemeClr>
              </a:solidFill>
            </a:rPr>
            <a:t>Разрабатывает актуальные модули</a:t>
          </a:r>
          <a:endParaRPr lang="ru-RU" sz="900" b="1" dirty="0">
            <a:solidFill>
              <a:schemeClr val="tx2">
                <a:lumMod val="50000"/>
              </a:schemeClr>
            </a:solidFill>
          </a:endParaRPr>
        </a:p>
      </dgm:t>
    </dgm:pt>
    <dgm:pt modelId="{D1558E28-06C5-444C-ACD8-B2BFE77D731C}" type="parTrans" cxnId="{47A88640-4864-473D-BF87-9AFDC197DFD1}">
      <dgm:prSet/>
      <dgm:spPr/>
      <dgm:t>
        <a:bodyPr/>
        <a:lstStyle/>
        <a:p>
          <a:endParaRPr lang="ru-RU"/>
        </a:p>
      </dgm:t>
    </dgm:pt>
    <dgm:pt modelId="{0F894DEC-89B6-4214-B4C6-9D8DDB994513}" type="sibTrans" cxnId="{47A88640-4864-473D-BF87-9AFDC197DFD1}">
      <dgm:prSet/>
      <dgm:spPr/>
      <dgm:t>
        <a:bodyPr/>
        <a:lstStyle/>
        <a:p>
          <a:endParaRPr lang="ru-RU"/>
        </a:p>
      </dgm:t>
    </dgm:pt>
    <dgm:pt modelId="{99A21832-A0DD-4442-B32D-B9F89386D866}">
      <dgm:prSet custT="1"/>
      <dgm:spPr/>
      <dgm:t>
        <a:bodyPr/>
        <a:lstStyle/>
        <a:p>
          <a:r>
            <a:rPr lang="ru-RU" sz="900" b="1" dirty="0" smtClean="0">
              <a:solidFill>
                <a:schemeClr val="tx2">
                  <a:lumMod val="50000"/>
                </a:schemeClr>
              </a:solidFill>
            </a:rPr>
            <a:t>Конкурирует за обучающихся</a:t>
          </a:r>
          <a:endParaRPr lang="ru-RU" sz="900" b="1" dirty="0">
            <a:solidFill>
              <a:schemeClr val="tx2">
                <a:lumMod val="50000"/>
              </a:schemeClr>
            </a:solidFill>
          </a:endParaRPr>
        </a:p>
      </dgm:t>
    </dgm:pt>
    <dgm:pt modelId="{BD19790D-C295-4D20-A331-F07B893D832B}" type="parTrans" cxnId="{EE0F4B5F-C935-4509-A4B8-E36CC10F048F}">
      <dgm:prSet/>
      <dgm:spPr/>
      <dgm:t>
        <a:bodyPr/>
        <a:lstStyle/>
        <a:p>
          <a:endParaRPr lang="ru-RU"/>
        </a:p>
      </dgm:t>
    </dgm:pt>
    <dgm:pt modelId="{96ACD4E1-00D2-4811-A505-ADE417DF11B2}" type="sibTrans" cxnId="{EE0F4B5F-C935-4509-A4B8-E36CC10F048F}">
      <dgm:prSet/>
      <dgm:spPr/>
      <dgm:t>
        <a:bodyPr/>
        <a:lstStyle/>
        <a:p>
          <a:endParaRPr lang="ru-RU"/>
        </a:p>
      </dgm:t>
    </dgm:pt>
    <dgm:pt modelId="{9CC1F408-A813-46F6-978C-3517B6AE2D95}">
      <dgm:prSet/>
      <dgm:spPr/>
      <dgm:t>
        <a:bodyPr/>
        <a:lstStyle/>
        <a:p>
          <a:endParaRPr lang="ru-RU" sz="700" dirty="0"/>
        </a:p>
      </dgm:t>
    </dgm:pt>
    <dgm:pt modelId="{1E6FB569-0E3D-4E8F-A63D-5F790DED819C}" type="parTrans" cxnId="{5A6E26CE-1B93-41A9-9651-2A1EA0D95177}">
      <dgm:prSet/>
      <dgm:spPr/>
      <dgm:t>
        <a:bodyPr/>
        <a:lstStyle/>
        <a:p>
          <a:endParaRPr lang="ru-RU"/>
        </a:p>
      </dgm:t>
    </dgm:pt>
    <dgm:pt modelId="{9C1F5476-75EB-42E1-BA55-90DE0E8BD938}" type="sibTrans" cxnId="{5A6E26CE-1B93-41A9-9651-2A1EA0D95177}">
      <dgm:prSet/>
      <dgm:spPr/>
      <dgm:t>
        <a:bodyPr/>
        <a:lstStyle/>
        <a:p>
          <a:endParaRPr lang="ru-RU"/>
        </a:p>
      </dgm:t>
    </dgm:pt>
    <dgm:pt modelId="{961C1A0D-A9B6-4E5B-8008-30DFE3EBE8F8}">
      <dgm:prSet custT="1"/>
      <dgm:spPr/>
      <dgm:t>
        <a:bodyPr/>
        <a:lstStyle/>
        <a:p>
          <a:r>
            <a:rPr lang="ru-RU" sz="900" b="1" dirty="0" smtClean="0">
              <a:solidFill>
                <a:schemeClr val="tx2">
                  <a:lumMod val="50000"/>
                </a:schemeClr>
              </a:solidFill>
            </a:rPr>
            <a:t> Получает деньги из ТФОМС</a:t>
          </a:r>
          <a:endParaRPr lang="ru-RU" sz="900" b="1" dirty="0">
            <a:solidFill>
              <a:schemeClr val="tx2">
                <a:lumMod val="50000"/>
              </a:schemeClr>
            </a:solidFill>
          </a:endParaRPr>
        </a:p>
      </dgm:t>
    </dgm:pt>
    <dgm:pt modelId="{5FC9823D-13EE-4774-867F-4EE61CD8839E}" type="parTrans" cxnId="{B6A7E48A-104E-4A22-859E-5D1D71212806}">
      <dgm:prSet/>
      <dgm:spPr/>
      <dgm:t>
        <a:bodyPr/>
        <a:lstStyle/>
        <a:p>
          <a:endParaRPr lang="ru-RU"/>
        </a:p>
      </dgm:t>
    </dgm:pt>
    <dgm:pt modelId="{2CC024D7-3E78-4CD3-8987-82691694B5D1}" type="sibTrans" cxnId="{B6A7E48A-104E-4A22-859E-5D1D71212806}">
      <dgm:prSet/>
      <dgm:spPr/>
      <dgm:t>
        <a:bodyPr/>
        <a:lstStyle/>
        <a:p>
          <a:endParaRPr lang="ru-RU"/>
        </a:p>
      </dgm:t>
    </dgm:pt>
    <dgm:pt modelId="{9BD92009-80CA-47B4-93AC-595C76C86E45}" type="pres">
      <dgm:prSet presAssocID="{55491CE6-5085-4C7A-8A29-99EFB7D585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B28DA5-25A2-4455-9001-73162E775AD7}" type="pres">
      <dgm:prSet presAssocID="{863795DF-9007-4618-B9B4-C253D28FED6C}" presName="composite" presStyleCnt="0"/>
      <dgm:spPr/>
    </dgm:pt>
    <dgm:pt modelId="{7A0CD13C-60F0-4946-8C76-A513AED14D80}" type="pres">
      <dgm:prSet presAssocID="{863795DF-9007-4618-B9B4-C253D28FED6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4C4ED-359D-4897-B8D5-661669D30DAC}" type="pres">
      <dgm:prSet presAssocID="{863795DF-9007-4618-B9B4-C253D28FED6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5DD10-0AB2-4E6F-B099-B1AC7B75E5DA}" type="pres">
      <dgm:prSet presAssocID="{B2E10C5C-F656-4898-8947-B1B36AEE30E4}" presName="sp" presStyleCnt="0"/>
      <dgm:spPr/>
    </dgm:pt>
    <dgm:pt modelId="{E0F40408-390C-49B9-9AA4-1E7053FC2EFA}" type="pres">
      <dgm:prSet presAssocID="{089905B8-DCB2-46AD-AE3A-A93F67CD7B48}" presName="composite" presStyleCnt="0"/>
      <dgm:spPr/>
    </dgm:pt>
    <dgm:pt modelId="{6F931CAE-FE09-405B-915E-99178DDD2098}" type="pres">
      <dgm:prSet presAssocID="{089905B8-DCB2-46AD-AE3A-A93F67CD7B4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CB9DA-383C-4040-B1E7-48CE739B15C5}" type="pres">
      <dgm:prSet presAssocID="{089905B8-DCB2-46AD-AE3A-A93F67CD7B4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D022D-763D-41D9-9799-98F4E8264F54}" type="pres">
      <dgm:prSet presAssocID="{70D0E647-8662-44C4-9C79-43F58F50D0F5}" presName="sp" presStyleCnt="0"/>
      <dgm:spPr/>
    </dgm:pt>
    <dgm:pt modelId="{E73A0AE1-D3A7-42B4-BC01-406FC3E78961}" type="pres">
      <dgm:prSet presAssocID="{20C0CF12-8BD4-4C01-9B84-86665F2089B9}" presName="composite" presStyleCnt="0"/>
      <dgm:spPr/>
    </dgm:pt>
    <dgm:pt modelId="{10BD18B6-2006-4EDF-A6FE-2031235D5C17}" type="pres">
      <dgm:prSet presAssocID="{20C0CF12-8BD4-4C01-9B84-86665F2089B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316F6-E7E7-4D30-9088-F7201A763B94}" type="pres">
      <dgm:prSet presAssocID="{20C0CF12-8BD4-4C01-9B84-86665F2089B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1E573-2D32-45F5-80BC-5CC79FC963A4}" type="pres">
      <dgm:prSet presAssocID="{9315604F-59DB-4883-8076-B992B9B8DFE0}" presName="sp" presStyleCnt="0"/>
      <dgm:spPr/>
    </dgm:pt>
    <dgm:pt modelId="{C8357D4D-7DEB-4BBA-BA6C-66B878588E26}" type="pres">
      <dgm:prSet presAssocID="{75A796DC-83D8-44B7-9FC1-9BAFCAFAFFFE}" presName="composite" presStyleCnt="0"/>
      <dgm:spPr/>
    </dgm:pt>
    <dgm:pt modelId="{39FE1904-57EA-4322-872B-F44FE8930FF0}" type="pres">
      <dgm:prSet presAssocID="{75A796DC-83D8-44B7-9FC1-9BAFCAFAFFFE}" presName="parentText" presStyleLbl="alignNode1" presStyleIdx="3" presStyleCnt="4" custScaleX="101924" custScaleY="1315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34502-5FB5-4266-B2EF-B35FB0BBAD58}" type="pres">
      <dgm:prSet presAssocID="{75A796DC-83D8-44B7-9FC1-9BAFCAFAFFFE}" presName="descendantText" presStyleLbl="alignAcc1" presStyleIdx="3" presStyleCnt="4" custScaleY="136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86930B-42AA-4776-BD90-3214E08E8084}" type="presOf" srcId="{2D492180-D06F-42DC-BA5A-B039014B7D3B}" destId="{1554C4ED-359D-4897-B8D5-661669D30DAC}" srcOrd="0" destOrd="1" presId="urn:microsoft.com/office/officeart/2005/8/layout/chevron2"/>
    <dgm:cxn modelId="{EE0F4B5F-C935-4509-A4B8-E36CC10F048F}" srcId="{75A796DC-83D8-44B7-9FC1-9BAFCAFAFFFE}" destId="{99A21832-A0DD-4442-B32D-B9F89386D866}" srcOrd="1" destOrd="0" parTransId="{BD19790D-C295-4D20-A331-F07B893D832B}" sibTransId="{96ACD4E1-00D2-4811-A505-ADE417DF11B2}"/>
    <dgm:cxn modelId="{086A265B-275A-46D8-800D-D5CCB54712F5}" type="presOf" srcId="{961C1A0D-A9B6-4E5B-8008-30DFE3EBE8F8}" destId="{0B734502-5FB5-4266-B2EF-B35FB0BBAD58}" srcOrd="0" destOrd="2" presId="urn:microsoft.com/office/officeart/2005/8/layout/chevron2"/>
    <dgm:cxn modelId="{5EC07826-74A5-4E12-A9B3-6F8EA5029C92}" type="presOf" srcId="{9A24F5D0-20AA-498F-B9DD-E0A0CF458FFC}" destId="{65DCB9DA-383C-4040-B1E7-48CE739B15C5}" srcOrd="0" destOrd="1" presId="urn:microsoft.com/office/officeart/2005/8/layout/chevron2"/>
    <dgm:cxn modelId="{1174D265-7453-4370-9C75-65B4F4951722}" srcId="{20C0CF12-8BD4-4C01-9B84-86665F2089B9}" destId="{E756C1DF-4F4F-42DA-BDFE-C5988B7D952B}" srcOrd="1" destOrd="0" parTransId="{202A221C-2C98-4563-B24B-099C964D1CF9}" sibTransId="{1B5EF416-CA99-45E6-AA51-B4510F1D2E2F}"/>
    <dgm:cxn modelId="{511E26FF-D0AE-4D31-849C-F9222B03B8A3}" srcId="{089905B8-DCB2-46AD-AE3A-A93F67CD7B48}" destId="{7E415986-823D-4126-9E99-33684702C4F6}" srcOrd="0" destOrd="0" parTransId="{FFB4E2B6-576B-492F-B387-44C5C031535C}" sibTransId="{04524151-4197-40EC-8266-3C71841B8782}"/>
    <dgm:cxn modelId="{B6A7E48A-104E-4A22-859E-5D1D71212806}" srcId="{75A796DC-83D8-44B7-9FC1-9BAFCAFAFFFE}" destId="{961C1A0D-A9B6-4E5B-8008-30DFE3EBE8F8}" srcOrd="2" destOrd="0" parTransId="{5FC9823D-13EE-4774-867F-4EE61CD8839E}" sibTransId="{2CC024D7-3E78-4CD3-8987-82691694B5D1}"/>
    <dgm:cxn modelId="{B8C88A56-0B42-485B-BCFA-8C330716B69F}" type="presOf" srcId="{863795DF-9007-4618-B9B4-C253D28FED6C}" destId="{7A0CD13C-60F0-4946-8C76-A513AED14D80}" srcOrd="0" destOrd="0" presId="urn:microsoft.com/office/officeart/2005/8/layout/chevron2"/>
    <dgm:cxn modelId="{EA885611-3088-4067-BD94-E3B4D00FF743}" type="presOf" srcId="{503D49F6-278F-4C70-9378-0D1E7F23CFAE}" destId="{1554C4ED-359D-4897-B8D5-661669D30DAC}" srcOrd="0" destOrd="0" presId="urn:microsoft.com/office/officeart/2005/8/layout/chevron2"/>
    <dgm:cxn modelId="{05C82B08-4471-4B7F-801B-CC76E863F253}" type="presOf" srcId="{9CC1F408-A813-46F6-978C-3517B6AE2D95}" destId="{0B734502-5FB5-4266-B2EF-B35FB0BBAD58}" srcOrd="0" destOrd="3" presId="urn:microsoft.com/office/officeart/2005/8/layout/chevron2"/>
    <dgm:cxn modelId="{91F3B5A6-E624-443C-88D9-70A9395FAD1C}" srcId="{20C0CF12-8BD4-4C01-9B84-86665F2089B9}" destId="{A5612219-6C36-46D4-9E3D-380EE0C198E6}" srcOrd="0" destOrd="0" parTransId="{560BE0D9-566E-45DB-B167-41FB8B3CAF82}" sibTransId="{9C22DBDF-99CB-4389-9184-7605CF2155C8}"/>
    <dgm:cxn modelId="{13A3D473-55C8-450F-A774-6391A98274AB}" type="presOf" srcId="{55491CE6-5085-4C7A-8A29-99EFB7D58551}" destId="{9BD92009-80CA-47B4-93AC-595C76C86E45}" srcOrd="0" destOrd="0" presId="urn:microsoft.com/office/officeart/2005/8/layout/chevron2"/>
    <dgm:cxn modelId="{12096310-23D8-4AF7-9219-AAE1BEEBCDF9}" srcId="{863795DF-9007-4618-B9B4-C253D28FED6C}" destId="{2D492180-D06F-42DC-BA5A-B039014B7D3B}" srcOrd="1" destOrd="0" parTransId="{4CE98019-2A11-4FCF-A075-E326CB2B73B6}" sibTransId="{E0506096-B079-4A97-A390-B451B2DAD40E}"/>
    <dgm:cxn modelId="{0672E911-CC0A-4147-9E91-1FD2E729BBBA}" type="presOf" srcId="{A5612219-6C36-46D4-9E3D-380EE0C198E6}" destId="{835316F6-E7E7-4D30-9088-F7201A763B94}" srcOrd="0" destOrd="0" presId="urn:microsoft.com/office/officeart/2005/8/layout/chevron2"/>
    <dgm:cxn modelId="{51BE75A7-D948-475D-A593-A13E6C990ED6}" srcId="{863795DF-9007-4618-B9B4-C253D28FED6C}" destId="{503D49F6-278F-4C70-9378-0D1E7F23CFAE}" srcOrd="0" destOrd="0" parTransId="{5EEC0E23-DA74-4489-BD7F-2C345574AA4A}" sibTransId="{510BB1CA-A5D5-44DD-BAD8-7AC0761B30D8}"/>
    <dgm:cxn modelId="{AB88D67C-4FEC-4DF2-930A-16CE53668679}" srcId="{089905B8-DCB2-46AD-AE3A-A93F67CD7B48}" destId="{9A24F5D0-20AA-498F-B9DD-E0A0CF458FFC}" srcOrd="1" destOrd="0" parTransId="{53193D4E-6EB9-4AA3-A5D2-F63800B9226B}" sibTransId="{710BE485-D961-4FDE-97F2-D5B425A8EF31}"/>
    <dgm:cxn modelId="{47A88640-4864-473D-BF87-9AFDC197DFD1}" srcId="{75A796DC-83D8-44B7-9FC1-9BAFCAFAFFFE}" destId="{9AFFFD67-B08C-48C1-8B67-B22AF089A8B2}" srcOrd="0" destOrd="0" parTransId="{D1558E28-06C5-444C-ACD8-B2BFE77D731C}" sibTransId="{0F894DEC-89B6-4214-B4C6-9D8DDB994513}"/>
    <dgm:cxn modelId="{5A6E26CE-1B93-41A9-9651-2A1EA0D95177}" srcId="{75A796DC-83D8-44B7-9FC1-9BAFCAFAFFFE}" destId="{9CC1F408-A813-46F6-978C-3517B6AE2D95}" srcOrd="3" destOrd="0" parTransId="{1E6FB569-0E3D-4E8F-A63D-5F790DED819C}" sibTransId="{9C1F5476-75EB-42E1-BA55-90DE0E8BD938}"/>
    <dgm:cxn modelId="{911C755F-D0C0-4752-B8DE-723B75113F4E}" type="presOf" srcId="{99A21832-A0DD-4442-B32D-B9F89386D866}" destId="{0B734502-5FB5-4266-B2EF-B35FB0BBAD58}" srcOrd="0" destOrd="1" presId="urn:microsoft.com/office/officeart/2005/8/layout/chevron2"/>
    <dgm:cxn modelId="{3CBE55FF-0B82-4265-B737-C2C764A6456F}" type="presOf" srcId="{7E415986-823D-4126-9E99-33684702C4F6}" destId="{65DCB9DA-383C-4040-B1E7-48CE739B15C5}" srcOrd="0" destOrd="0" presId="urn:microsoft.com/office/officeart/2005/8/layout/chevron2"/>
    <dgm:cxn modelId="{DD3DEC84-E5E9-4011-8D79-B16768B39135}" srcId="{55491CE6-5085-4C7A-8A29-99EFB7D58551}" destId="{089905B8-DCB2-46AD-AE3A-A93F67CD7B48}" srcOrd="1" destOrd="0" parTransId="{A7C8C562-D569-40C9-BCF9-B91E98D436BE}" sibTransId="{70D0E647-8662-44C4-9C79-43F58F50D0F5}"/>
    <dgm:cxn modelId="{6F86752F-F630-45DB-B773-F52EEDCF6BA6}" srcId="{55491CE6-5085-4C7A-8A29-99EFB7D58551}" destId="{863795DF-9007-4618-B9B4-C253D28FED6C}" srcOrd="0" destOrd="0" parTransId="{E2243379-E8F7-4C6B-9BD4-389A32639625}" sibTransId="{B2E10C5C-F656-4898-8947-B1B36AEE30E4}"/>
    <dgm:cxn modelId="{DA5D6602-99C4-47AC-AA8D-8C73F37BDBD5}" type="presOf" srcId="{E756C1DF-4F4F-42DA-BDFE-C5988B7D952B}" destId="{835316F6-E7E7-4D30-9088-F7201A763B94}" srcOrd="0" destOrd="1" presId="urn:microsoft.com/office/officeart/2005/8/layout/chevron2"/>
    <dgm:cxn modelId="{F9C51A23-A030-4723-A23A-A441A36A761B}" type="presOf" srcId="{9AFFFD67-B08C-48C1-8B67-B22AF089A8B2}" destId="{0B734502-5FB5-4266-B2EF-B35FB0BBAD58}" srcOrd="0" destOrd="0" presId="urn:microsoft.com/office/officeart/2005/8/layout/chevron2"/>
    <dgm:cxn modelId="{961C0B39-03A4-43C6-B52F-7476C81E8852}" srcId="{55491CE6-5085-4C7A-8A29-99EFB7D58551}" destId="{75A796DC-83D8-44B7-9FC1-9BAFCAFAFFFE}" srcOrd="3" destOrd="0" parTransId="{8D4E3DC4-7854-41A4-8F30-7ECFAE0444F1}" sibTransId="{AF80B20F-5D8D-4896-AE1F-933CAEA31867}"/>
    <dgm:cxn modelId="{836BB4A1-57D5-4D51-8188-A19C4446CEBD}" type="presOf" srcId="{089905B8-DCB2-46AD-AE3A-A93F67CD7B48}" destId="{6F931CAE-FE09-405B-915E-99178DDD2098}" srcOrd="0" destOrd="0" presId="urn:microsoft.com/office/officeart/2005/8/layout/chevron2"/>
    <dgm:cxn modelId="{6314B910-A63A-43A6-8FC1-16B0E9790E41}" type="presOf" srcId="{75A796DC-83D8-44B7-9FC1-9BAFCAFAFFFE}" destId="{39FE1904-57EA-4322-872B-F44FE8930FF0}" srcOrd="0" destOrd="0" presId="urn:microsoft.com/office/officeart/2005/8/layout/chevron2"/>
    <dgm:cxn modelId="{02FAD7A3-C590-4C2D-8666-A215458CF38C}" type="presOf" srcId="{20C0CF12-8BD4-4C01-9B84-86665F2089B9}" destId="{10BD18B6-2006-4EDF-A6FE-2031235D5C17}" srcOrd="0" destOrd="0" presId="urn:microsoft.com/office/officeart/2005/8/layout/chevron2"/>
    <dgm:cxn modelId="{B224DF0C-AF10-491E-8F6A-53065D8CF8F2}" srcId="{55491CE6-5085-4C7A-8A29-99EFB7D58551}" destId="{20C0CF12-8BD4-4C01-9B84-86665F2089B9}" srcOrd="2" destOrd="0" parTransId="{9AFBA94A-C0A2-4072-9ADE-409D2F2D28EB}" sibTransId="{9315604F-59DB-4883-8076-B992B9B8DFE0}"/>
    <dgm:cxn modelId="{0FF87EB1-1D84-4E12-9BB8-A73494188FC3}" type="presParOf" srcId="{9BD92009-80CA-47B4-93AC-595C76C86E45}" destId="{1FB28DA5-25A2-4455-9001-73162E775AD7}" srcOrd="0" destOrd="0" presId="urn:microsoft.com/office/officeart/2005/8/layout/chevron2"/>
    <dgm:cxn modelId="{957FA804-E88C-4478-835B-DB591C9925B1}" type="presParOf" srcId="{1FB28DA5-25A2-4455-9001-73162E775AD7}" destId="{7A0CD13C-60F0-4946-8C76-A513AED14D80}" srcOrd="0" destOrd="0" presId="urn:microsoft.com/office/officeart/2005/8/layout/chevron2"/>
    <dgm:cxn modelId="{CE881B8A-46A5-4C30-9BF5-C0B06EA8A7A0}" type="presParOf" srcId="{1FB28DA5-25A2-4455-9001-73162E775AD7}" destId="{1554C4ED-359D-4897-B8D5-661669D30DAC}" srcOrd="1" destOrd="0" presId="urn:microsoft.com/office/officeart/2005/8/layout/chevron2"/>
    <dgm:cxn modelId="{FFEF33D0-EA51-42E9-981F-13F5B70642CF}" type="presParOf" srcId="{9BD92009-80CA-47B4-93AC-595C76C86E45}" destId="{0655DD10-0AB2-4E6F-B099-B1AC7B75E5DA}" srcOrd="1" destOrd="0" presId="urn:microsoft.com/office/officeart/2005/8/layout/chevron2"/>
    <dgm:cxn modelId="{151331A6-7C0C-4D7A-99DE-4B044966A4A1}" type="presParOf" srcId="{9BD92009-80CA-47B4-93AC-595C76C86E45}" destId="{E0F40408-390C-49B9-9AA4-1E7053FC2EFA}" srcOrd="2" destOrd="0" presId="urn:microsoft.com/office/officeart/2005/8/layout/chevron2"/>
    <dgm:cxn modelId="{9DDC1DF4-BC82-483E-B74E-2911AECA2423}" type="presParOf" srcId="{E0F40408-390C-49B9-9AA4-1E7053FC2EFA}" destId="{6F931CAE-FE09-405B-915E-99178DDD2098}" srcOrd="0" destOrd="0" presId="urn:microsoft.com/office/officeart/2005/8/layout/chevron2"/>
    <dgm:cxn modelId="{11F85A1E-5693-41CE-8752-3D2F0E6E36BD}" type="presParOf" srcId="{E0F40408-390C-49B9-9AA4-1E7053FC2EFA}" destId="{65DCB9DA-383C-4040-B1E7-48CE739B15C5}" srcOrd="1" destOrd="0" presId="urn:microsoft.com/office/officeart/2005/8/layout/chevron2"/>
    <dgm:cxn modelId="{BBB60903-F08B-4D3A-BB09-0E97ED4D00C2}" type="presParOf" srcId="{9BD92009-80CA-47B4-93AC-595C76C86E45}" destId="{DEFD022D-763D-41D9-9799-98F4E8264F54}" srcOrd="3" destOrd="0" presId="urn:microsoft.com/office/officeart/2005/8/layout/chevron2"/>
    <dgm:cxn modelId="{28496588-C636-4981-8310-08AF074D2A6F}" type="presParOf" srcId="{9BD92009-80CA-47B4-93AC-595C76C86E45}" destId="{E73A0AE1-D3A7-42B4-BC01-406FC3E78961}" srcOrd="4" destOrd="0" presId="urn:microsoft.com/office/officeart/2005/8/layout/chevron2"/>
    <dgm:cxn modelId="{AC1F367D-52BF-4ED9-80B2-AFB952DC975E}" type="presParOf" srcId="{E73A0AE1-D3A7-42B4-BC01-406FC3E78961}" destId="{10BD18B6-2006-4EDF-A6FE-2031235D5C17}" srcOrd="0" destOrd="0" presId="urn:microsoft.com/office/officeart/2005/8/layout/chevron2"/>
    <dgm:cxn modelId="{4B9BEF0C-E31D-4921-86FF-17FC777B911A}" type="presParOf" srcId="{E73A0AE1-D3A7-42B4-BC01-406FC3E78961}" destId="{835316F6-E7E7-4D30-9088-F7201A763B94}" srcOrd="1" destOrd="0" presId="urn:microsoft.com/office/officeart/2005/8/layout/chevron2"/>
    <dgm:cxn modelId="{E8AC41EC-274E-4995-865E-D102F9259DB2}" type="presParOf" srcId="{9BD92009-80CA-47B4-93AC-595C76C86E45}" destId="{4C51E573-2D32-45F5-80BC-5CC79FC963A4}" srcOrd="5" destOrd="0" presId="urn:microsoft.com/office/officeart/2005/8/layout/chevron2"/>
    <dgm:cxn modelId="{F3400A38-858E-4FC5-A397-9B487B983494}" type="presParOf" srcId="{9BD92009-80CA-47B4-93AC-595C76C86E45}" destId="{C8357D4D-7DEB-4BBA-BA6C-66B878588E26}" srcOrd="6" destOrd="0" presId="urn:microsoft.com/office/officeart/2005/8/layout/chevron2"/>
    <dgm:cxn modelId="{1C90065F-1B4E-4145-AF94-9CD7FD37D052}" type="presParOf" srcId="{C8357D4D-7DEB-4BBA-BA6C-66B878588E26}" destId="{39FE1904-57EA-4322-872B-F44FE8930FF0}" srcOrd="0" destOrd="0" presId="urn:microsoft.com/office/officeart/2005/8/layout/chevron2"/>
    <dgm:cxn modelId="{26440AE1-ABF2-4DD9-8370-923CC344DFF1}" type="presParOf" srcId="{C8357D4D-7DEB-4BBA-BA6C-66B878588E26}" destId="{0B734502-5FB5-4266-B2EF-B35FB0BBAD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B2D83A-ACEB-4890-B630-1380E7DAADBC}">
      <dsp:nvSpPr>
        <dsp:cNvPr id="0" name=""/>
        <dsp:cNvSpPr/>
      </dsp:nvSpPr>
      <dsp:spPr>
        <a:xfrm>
          <a:off x="0" y="38154"/>
          <a:ext cx="8677472" cy="5276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Цели </a:t>
          </a:r>
          <a:endParaRPr lang="ru-RU" sz="2200" kern="1200" dirty="0"/>
        </a:p>
      </dsp:txBody>
      <dsp:txXfrm>
        <a:off x="0" y="38154"/>
        <a:ext cx="8677472" cy="527670"/>
      </dsp:txXfrm>
    </dsp:sp>
    <dsp:sp modelId="{42DB2BCA-99C2-4D5F-BB1A-637821323DBD}">
      <dsp:nvSpPr>
        <dsp:cNvPr id="0" name=""/>
        <dsp:cNvSpPr/>
      </dsp:nvSpPr>
      <dsp:spPr>
        <a:xfrm>
          <a:off x="0" y="565824"/>
          <a:ext cx="8677472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51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Повышение уровня обеспеченности кадрами системы здравоохранения и их квалификации.</a:t>
          </a:r>
          <a:endParaRPr lang="ru-RU" sz="1700" kern="1200" dirty="0"/>
        </a:p>
      </dsp:txBody>
      <dsp:txXfrm>
        <a:off x="0" y="565824"/>
        <a:ext cx="8677472" cy="535095"/>
      </dsp:txXfrm>
    </dsp:sp>
    <dsp:sp modelId="{96F596C0-8353-491B-BB5D-1EFA7BD3E971}">
      <dsp:nvSpPr>
        <dsp:cNvPr id="0" name=""/>
        <dsp:cNvSpPr/>
      </dsp:nvSpPr>
      <dsp:spPr>
        <a:xfrm>
          <a:off x="0" y="1100919"/>
          <a:ext cx="8677472" cy="52767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Ключевые мероприятия</a:t>
          </a:r>
          <a:endParaRPr lang="ru-RU" sz="2200" b="1" i="1" kern="1200" dirty="0"/>
        </a:p>
      </dsp:txBody>
      <dsp:txXfrm>
        <a:off x="0" y="1100919"/>
        <a:ext cx="8677472" cy="527670"/>
      </dsp:txXfrm>
    </dsp:sp>
    <dsp:sp modelId="{420079F4-9A5F-45EB-9785-CEB44FA37B47}">
      <dsp:nvSpPr>
        <dsp:cNvPr id="0" name=""/>
        <dsp:cNvSpPr/>
      </dsp:nvSpPr>
      <dsp:spPr>
        <a:xfrm>
          <a:off x="0" y="1628589"/>
          <a:ext cx="8677472" cy="3734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51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Снижение дефицита медицинских кадров, в том числе за счет снижения оттока кадров из государственной и муниципальной систем здравоохранения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Устранение дисбаланса в распределении медицинских кадров в трехуровневой системе оказания медицинской помощи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Совершенствование системы практической подготовки медицинских и фармацевтических работников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Разработка и внедрение аккредитации медицинских и фармацевтических специалистов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Повышение престижа профессии, в том числе за счет создания позитивного образа медицинского и </a:t>
          </a:r>
          <a:r>
            <a:rPr lang="ru-RU" sz="1700" kern="1200" dirty="0" smtClean="0"/>
            <a:t>фармацевтического </a:t>
          </a:r>
          <a:r>
            <a:rPr lang="ru-RU" sz="1700" kern="1200" dirty="0" smtClean="0"/>
            <a:t>работника в общественном создании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Развитие мер социальной поддержки медицинских и фармацевтических работников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Формирование единых подходов к определению уровня квалификации и набора компетенций медицинских и фармацевтических специалистов, необходимых для занятия профессиональной деятельностью</a:t>
          </a:r>
          <a:endParaRPr lang="ru-RU" sz="1700" kern="1200" dirty="0"/>
        </a:p>
      </dsp:txBody>
      <dsp:txXfrm>
        <a:off x="0" y="1628589"/>
        <a:ext cx="8677472" cy="37342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BBB5EE-2435-46CB-BDD6-A654E174E1DB}">
      <dsp:nvSpPr>
        <dsp:cNvPr id="0" name=""/>
        <dsp:cNvSpPr/>
      </dsp:nvSpPr>
      <dsp:spPr>
        <a:xfrm rot="5400000">
          <a:off x="-125310" y="127712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</a:t>
          </a:r>
          <a:endParaRPr lang="ru-RU" sz="1600" kern="1200" dirty="0"/>
        </a:p>
      </dsp:txBody>
      <dsp:txXfrm rot="5400000">
        <a:off x="-125310" y="127712"/>
        <a:ext cx="835405" cy="584783"/>
      </dsp:txXfrm>
    </dsp:sp>
    <dsp:sp modelId="{8252B044-2752-473C-857A-EDE26371B93F}">
      <dsp:nvSpPr>
        <dsp:cNvPr id="0" name=""/>
        <dsp:cNvSpPr/>
      </dsp:nvSpPr>
      <dsp:spPr>
        <a:xfrm rot="5400000">
          <a:off x="2516993" y="-1929807"/>
          <a:ext cx="543013" cy="440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</a:rPr>
            <a:t>Ранняя профориентация (профильные классы, лицеи; школы мастерства; «</a:t>
          </a:r>
          <a:r>
            <a:rPr lang="ru-RU" sz="1200" b="1" i="1" kern="1200" dirty="0" err="1" smtClean="0">
              <a:solidFill>
                <a:schemeClr val="tx2">
                  <a:lumMod val="75000"/>
                </a:schemeClr>
              </a:solidFill>
            </a:rPr>
            <a:t>предуниверсарии</a:t>
          </a: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</a:rPr>
            <a:t>»)</a:t>
          </a:r>
          <a:endParaRPr lang="ru-RU" sz="1200" b="1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2516993" y="-1929807"/>
        <a:ext cx="543013" cy="4407432"/>
      </dsp:txXfrm>
    </dsp:sp>
    <dsp:sp modelId="{5B8B113C-EBA7-4DD5-9AE9-369F697E2C12}">
      <dsp:nvSpPr>
        <dsp:cNvPr id="0" name=""/>
        <dsp:cNvSpPr/>
      </dsp:nvSpPr>
      <dsp:spPr>
        <a:xfrm rot="5400000">
          <a:off x="-125310" y="807749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</a:t>
          </a:r>
          <a:endParaRPr lang="ru-RU" sz="1600" kern="1200" dirty="0"/>
        </a:p>
      </dsp:txBody>
      <dsp:txXfrm rot="5400000">
        <a:off x="-125310" y="807749"/>
        <a:ext cx="835405" cy="584783"/>
      </dsp:txXfrm>
    </dsp:sp>
    <dsp:sp modelId="{CBC00D8F-278B-41C9-B222-54E84DEE6AE0}">
      <dsp:nvSpPr>
        <dsp:cNvPr id="0" name=""/>
        <dsp:cNvSpPr/>
      </dsp:nvSpPr>
      <dsp:spPr>
        <a:xfrm rot="5400000">
          <a:off x="2516993" y="-1249770"/>
          <a:ext cx="543013" cy="440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</a:rPr>
            <a:t>Обучение в образовательной организации 5-6 лет в зависимости от специальности</a:t>
          </a:r>
          <a:endParaRPr lang="ru-RU" sz="1200" b="1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2516993" y="-1249770"/>
        <a:ext cx="543013" cy="4407432"/>
      </dsp:txXfrm>
    </dsp:sp>
    <dsp:sp modelId="{2965304C-8487-4BD0-AC0B-8DE92C737ED1}">
      <dsp:nvSpPr>
        <dsp:cNvPr id="0" name=""/>
        <dsp:cNvSpPr/>
      </dsp:nvSpPr>
      <dsp:spPr>
        <a:xfrm rot="5400000">
          <a:off x="-125310" y="1487786"/>
          <a:ext cx="835405" cy="584783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</a:t>
          </a:r>
          <a:endParaRPr lang="ru-RU" sz="1600" kern="1200" dirty="0"/>
        </a:p>
      </dsp:txBody>
      <dsp:txXfrm rot="5400000">
        <a:off x="-125310" y="1487786"/>
        <a:ext cx="835405" cy="584783"/>
      </dsp:txXfrm>
    </dsp:sp>
    <dsp:sp modelId="{4795C286-CB78-4A0B-B53B-A0EDEBC0EBBA}">
      <dsp:nvSpPr>
        <dsp:cNvPr id="0" name=""/>
        <dsp:cNvSpPr/>
      </dsp:nvSpPr>
      <dsp:spPr>
        <a:xfrm rot="5400000">
          <a:off x="2516993" y="-569733"/>
          <a:ext cx="543013" cy="440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rgbClr val="C00000"/>
              </a:solidFill>
            </a:rPr>
            <a:t>Интернатура – 1 год </a:t>
          </a:r>
          <a:endParaRPr lang="ru-RU" sz="1200" b="1" i="1" kern="1200" dirty="0">
            <a:solidFill>
              <a:srgbClr val="C0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rgbClr val="C00000"/>
              </a:solidFill>
            </a:rPr>
            <a:t>Ординатура – 2 года</a:t>
          </a:r>
          <a:endParaRPr lang="ru-RU" sz="1200" b="1" i="1" kern="1200" dirty="0">
            <a:solidFill>
              <a:srgbClr val="C00000"/>
            </a:solidFill>
          </a:endParaRPr>
        </a:p>
      </dsp:txBody>
      <dsp:txXfrm rot="5400000">
        <a:off x="2516993" y="-569733"/>
        <a:ext cx="543013" cy="4407432"/>
      </dsp:txXfrm>
    </dsp:sp>
    <dsp:sp modelId="{C789C079-6CD8-4F13-ADE7-4FB3D92493AA}">
      <dsp:nvSpPr>
        <dsp:cNvPr id="0" name=""/>
        <dsp:cNvSpPr/>
      </dsp:nvSpPr>
      <dsp:spPr>
        <a:xfrm rot="5400000">
          <a:off x="-125310" y="2167823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</a:t>
          </a:r>
          <a:endParaRPr lang="ru-RU" sz="1600" kern="1200" dirty="0"/>
        </a:p>
      </dsp:txBody>
      <dsp:txXfrm rot="5400000">
        <a:off x="-125310" y="2167823"/>
        <a:ext cx="835405" cy="584783"/>
      </dsp:txXfrm>
    </dsp:sp>
    <dsp:sp modelId="{7978CED4-BAF9-4FA7-A618-B207826B28A8}">
      <dsp:nvSpPr>
        <dsp:cNvPr id="0" name=""/>
        <dsp:cNvSpPr/>
      </dsp:nvSpPr>
      <dsp:spPr>
        <a:xfrm rot="5400000">
          <a:off x="2516993" y="110303"/>
          <a:ext cx="543013" cy="4407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  <a:latin typeface="+mn-lt"/>
            </a:rPr>
            <a:t>Дополнительное профессиональное образование</a:t>
          </a:r>
          <a:endParaRPr lang="ru-RU" sz="1200" b="1" i="1" kern="1200" dirty="0">
            <a:solidFill>
              <a:schemeClr val="tx2">
                <a:lumMod val="75000"/>
              </a:schemeClr>
            </a:solidFill>
            <a:latin typeface="+mn-lt"/>
          </a:endParaRPr>
        </a:p>
      </dsp:txBody>
      <dsp:txXfrm rot="5400000">
        <a:off x="2516993" y="110303"/>
        <a:ext cx="543013" cy="440743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BBB5EE-2435-46CB-BDD6-A654E174E1DB}">
      <dsp:nvSpPr>
        <dsp:cNvPr id="0" name=""/>
        <dsp:cNvSpPr/>
      </dsp:nvSpPr>
      <dsp:spPr>
        <a:xfrm rot="5400000">
          <a:off x="-122027" y="125891"/>
          <a:ext cx="813513" cy="5694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</a:t>
          </a:r>
          <a:endParaRPr lang="ru-RU" sz="1600" kern="1200" dirty="0"/>
        </a:p>
      </dsp:txBody>
      <dsp:txXfrm rot="5400000">
        <a:off x="-122027" y="125891"/>
        <a:ext cx="813513" cy="569459"/>
      </dsp:txXfrm>
    </dsp:sp>
    <dsp:sp modelId="{8252B044-2752-473C-857A-EDE26371B93F}">
      <dsp:nvSpPr>
        <dsp:cNvPr id="0" name=""/>
        <dsp:cNvSpPr/>
      </dsp:nvSpPr>
      <dsp:spPr>
        <a:xfrm rot="5400000">
          <a:off x="2444437" y="-1871113"/>
          <a:ext cx="528784" cy="42787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</a:rPr>
            <a:t>Ранняя профориентация (профильные классы, лицеи; школы мастерства; «</a:t>
          </a:r>
          <a:r>
            <a:rPr lang="ru-RU" sz="1200" b="1" i="1" kern="1200" dirty="0" err="1" smtClean="0">
              <a:solidFill>
                <a:schemeClr val="tx2">
                  <a:lumMod val="75000"/>
                </a:schemeClr>
              </a:solidFill>
            </a:rPr>
            <a:t>предуниверсарии</a:t>
          </a: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</a:rPr>
            <a:t>»)</a:t>
          </a:r>
          <a:endParaRPr lang="ru-RU" sz="1200" b="1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2444437" y="-1871113"/>
        <a:ext cx="528784" cy="4278740"/>
      </dsp:txXfrm>
    </dsp:sp>
    <dsp:sp modelId="{5B8B113C-EBA7-4DD5-9AE9-369F697E2C12}">
      <dsp:nvSpPr>
        <dsp:cNvPr id="0" name=""/>
        <dsp:cNvSpPr/>
      </dsp:nvSpPr>
      <dsp:spPr>
        <a:xfrm rot="5400000">
          <a:off x="-122027" y="788109"/>
          <a:ext cx="813513" cy="5694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</a:t>
          </a:r>
          <a:endParaRPr lang="ru-RU" sz="1600" kern="1200" dirty="0"/>
        </a:p>
      </dsp:txBody>
      <dsp:txXfrm rot="5400000">
        <a:off x="-122027" y="788109"/>
        <a:ext cx="813513" cy="569459"/>
      </dsp:txXfrm>
    </dsp:sp>
    <dsp:sp modelId="{CBC00D8F-278B-41C9-B222-54E84DEE6AE0}">
      <dsp:nvSpPr>
        <dsp:cNvPr id="0" name=""/>
        <dsp:cNvSpPr/>
      </dsp:nvSpPr>
      <dsp:spPr>
        <a:xfrm rot="5400000">
          <a:off x="2444437" y="-1208896"/>
          <a:ext cx="528784" cy="42787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tx2">
                  <a:lumMod val="75000"/>
                </a:schemeClr>
              </a:solidFill>
            </a:rPr>
            <a:t>Обучение в образовательной организации 5-6 лет в зависимости от специальности</a:t>
          </a:r>
          <a:endParaRPr lang="ru-RU" sz="1200" b="1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2444437" y="-1208896"/>
        <a:ext cx="528784" cy="4278740"/>
      </dsp:txXfrm>
    </dsp:sp>
    <dsp:sp modelId="{2965304C-8487-4BD0-AC0B-8DE92C737ED1}">
      <dsp:nvSpPr>
        <dsp:cNvPr id="0" name=""/>
        <dsp:cNvSpPr/>
      </dsp:nvSpPr>
      <dsp:spPr>
        <a:xfrm rot="5400000">
          <a:off x="-122027" y="1522751"/>
          <a:ext cx="813513" cy="56945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</a:t>
          </a:r>
          <a:endParaRPr lang="ru-RU" sz="1600" kern="1200" dirty="0"/>
        </a:p>
      </dsp:txBody>
      <dsp:txXfrm rot="5400000">
        <a:off x="-122027" y="1522751"/>
        <a:ext cx="813513" cy="569459"/>
      </dsp:txXfrm>
    </dsp:sp>
    <dsp:sp modelId="{4795C286-CB78-4A0B-B53B-A0EDEBC0EBBA}">
      <dsp:nvSpPr>
        <dsp:cNvPr id="0" name=""/>
        <dsp:cNvSpPr/>
      </dsp:nvSpPr>
      <dsp:spPr>
        <a:xfrm rot="5400000">
          <a:off x="2372012" y="-474253"/>
          <a:ext cx="673633" cy="42787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accent1">
                  <a:lumMod val="50000"/>
                </a:schemeClr>
              </a:solidFill>
            </a:rPr>
            <a:t>Интернатура (33 специальности)        (до 2016 г.)</a:t>
          </a:r>
          <a:endParaRPr lang="ru-RU" sz="12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accent1">
                  <a:lumMod val="50000"/>
                </a:schemeClr>
              </a:solidFill>
            </a:rPr>
            <a:t>Ординатура (96 специальностей) (дискретная 2-5 лет с 2016 г.)</a:t>
          </a:r>
          <a:endParaRPr lang="ru-RU" sz="12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2372012" y="-474253"/>
        <a:ext cx="673633" cy="4278740"/>
      </dsp:txXfrm>
    </dsp:sp>
    <dsp:sp modelId="{C789C079-6CD8-4F13-ADE7-4FB3D92493AA}">
      <dsp:nvSpPr>
        <dsp:cNvPr id="0" name=""/>
        <dsp:cNvSpPr/>
      </dsp:nvSpPr>
      <dsp:spPr>
        <a:xfrm rot="5400000">
          <a:off x="-122027" y="2159920"/>
          <a:ext cx="813513" cy="569459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</a:t>
          </a:r>
          <a:endParaRPr lang="ru-RU" sz="1600" kern="1200" dirty="0"/>
        </a:p>
      </dsp:txBody>
      <dsp:txXfrm rot="5400000">
        <a:off x="-122027" y="2159920"/>
        <a:ext cx="813513" cy="569459"/>
      </dsp:txXfrm>
    </dsp:sp>
    <dsp:sp modelId="{7978CED4-BAF9-4FA7-A618-B207826B28A8}">
      <dsp:nvSpPr>
        <dsp:cNvPr id="0" name=""/>
        <dsp:cNvSpPr/>
      </dsp:nvSpPr>
      <dsp:spPr>
        <a:xfrm rot="5400000">
          <a:off x="2444437" y="187963"/>
          <a:ext cx="528784" cy="42787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rgbClr val="C00000"/>
              </a:solidFill>
              <a:latin typeface="+mn-lt"/>
            </a:rPr>
            <a:t>Дополнительное профессиональное образование</a:t>
          </a:r>
          <a:endParaRPr lang="ru-RU" sz="1200" b="1" i="1" kern="1200" dirty="0">
            <a:solidFill>
              <a:srgbClr val="C00000"/>
            </a:solidFill>
            <a:latin typeface="+mn-lt"/>
          </a:endParaRPr>
        </a:p>
      </dsp:txBody>
      <dsp:txXfrm rot="5400000">
        <a:off x="2444437" y="187963"/>
        <a:ext cx="528784" cy="42787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BBB5EE-2435-46CB-BDD6-A654E174E1DB}">
      <dsp:nvSpPr>
        <dsp:cNvPr id="0" name=""/>
        <dsp:cNvSpPr/>
      </dsp:nvSpPr>
      <dsp:spPr>
        <a:xfrm rot="5400000">
          <a:off x="-120247" y="120502"/>
          <a:ext cx="801651" cy="5611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</a:t>
          </a:r>
          <a:endParaRPr lang="ru-RU" sz="1500" kern="1200" dirty="0"/>
        </a:p>
      </dsp:txBody>
      <dsp:txXfrm rot="5400000">
        <a:off x="-120247" y="120502"/>
        <a:ext cx="801651" cy="561156"/>
      </dsp:txXfrm>
    </dsp:sp>
    <dsp:sp modelId="{8252B044-2752-473C-857A-EDE26371B93F}">
      <dsp:nvSpPr>
        <dsp:cNvPr id="0" name=""/>
        <dsp:cNvSpPr/>
      </dsp:nvSpPr>
      <dsp:spPr>
        <a:xfrm rot="5400000">
          <a:off x="2552153" y="-1990742"/>
          <a:ext cx="521073" cy="4503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>
              <a:solidFill>
                <a:schemeClr val="tx2">
                  <a:lumMod val="75000"/>
                </a:schemeClr>
              </a:solidFill>
            </a:rPr>
            <a:t>Ранняя профориентация (профильные классы, лицеи; школы мастерства; «</a:t>
          </a:r>
          <a:r>
            <a:rPr lang="ru-RU" sz="1400" b="1" i="1" kern="1200" dirty="0" err="1" smtClean="0">
              <a:solidFill>
                <a:schemeClr val="tx2">
                  <a:lumMod val="75000"/>
                </a:schemeClr>
              </a:solidFill>
            </a:rPr>
            <a:t>предуниверсарии</a:t>
          </a:r>
          <a:r>
            <a:rPr lang="ru-RU" sz="1400" b="1" i="1" kern="1200" dirty="0" smtClean="0">
              <a:solidFill>
                <a:schemeClr val="tx2">
                  <a:lumMod val="75000"/>
                </a:schemeClr>
              </a:solidFill>
            </a:rPr>
            <a:t>»)</a:t>
          </a:r>
          <a:endParaRPr lang="ru-RU" sz="1400" b="1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2552153" y="-1990742"/>
        <a:ext cx="521073" cy="4503067"/>
      </dsp:txXfrm>
    </dsp:sp>
    <dsp:sp modelId="{5B8B113C-EBA7-4DD5-9AE9-369F697E2C12}">
      <dsp:nvSpPr>
        <dsp:cNvPr id="0" name=""/>
        <dsp:cNvSpPr/>
      </dsp:nvSpPr>
      <dsp:spPr>
        <a:xfrm rot="5400000">
          <a:off x="-120247" y="765216"/>
          <a:ext cx="801651" cy="5611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</a:t>
          </a:r>
          <a:endParaRPr lang="ru-RU" sz="1500" kern="1200" dirty="0"/>
        </a:p>
      </dsp:txBody>
      <dsp:txXfrm rot="5400000">
        <a:off x="-120247" y="765216"/>
        <a:ext cx="801651" cy="561156"/>
      </dsp:txXfrm>
    </dsp:sp>
    <dsp:sp modelId="{CBC00D8F-278B-41C9-B222-54E84DEE6AE0}">
      <dsp:nvSpPr>
        <dsp:cNvPr id="0" name=""/>
        <dsp:cNvSpPr/>
      </dsp:nvSpPr>
      <dsp:spPr>
        <a:xfrm rot="5400000">
          <a:off x="2552153" y="-1346028"/>
          <a:ext cx="521073" cy="4503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>
              <a:solidFill>
                <a:schemeClr val="tx2">
                  <a:lumMod val="75000"/>
                </a:schemeClr>
              </a:solidFill>
            </a:rPr>
            <a:t>Обучение в образовательной организации 5-6 лет в зависимости от специальности</a:t>
          </a:r>
          <a:endParaRPr lang="ru-RU" sz="1400" b="1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2552153" y="-1346028"/>
        <a:ext cx="521073" cy="4503067"/>
      </dsp:txXfrm>
    </dsp:sp>
    <dsp:sp modelId="{2965304C-8487-4BD0-AC0B-8DE92C737ED1}">
      <dsp:nvSpPr>
        <dsp:cNvPr id="0" name=""/>
        <dsp:cNvSpPr/>
      </dsp:nvSpPr>
      <dsp:spPr>
        <a:xfrm rot="5400000">
          <a:off x="-120247" y="1409930"/>
          <a:ext cx="801651" cy="56115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</a:t>
          </a:r>
          <a:endParaRPr lang="ru-RU" sz="1500" kern="1200" dirty="0"/>
        </a:p>
      </dsp:txBody>
      <dsp:txXfrm rot="5400000">
        <a:off x="-120247" y="1409930"/>
        <a:ext cx="801651" cy="561156"/>
      </dsp:txXfrm>
    </dsp:sp>
    <dsp:sp modelId="{4795C286-CB78-4A0B-B53B-A0EDEBC0EBBA}">
      <dsp:nvSpPr>
        <dsp:cNvPr id="0" name=""/>
        <dsp:cNvSpPr/>
      </dsp:nvSpPr>
      <dsp:spPr>
        <a:xfrm rot="5400000">
          <a:off x="2552153" y="-701313"/>
          <a:ext cx="521073" cy="4503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accent1">
                  <a:lumMod val="50000"/>
                </a:schemeClr>
              </a:solidFill>
            </a:rPr>
            <a:t>Интернатура (33 специальности)        (до 2016 г.)</a:t>
          </a:r>
          <a:endParaRPr lang="ru-RU" sz="12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>
              <a:solidFill>
                <a:schemeClr val="accent1">
                  <a:lumMod val="50000"/>
                </a:schemeClr>
              </a:solidFill>
            </a:rPr>
            <a:t>Ординатура (94 специальностей) (</a:t>
          </a:r>
          <a:r>
            <a:rPr lang="ru-RU" sz="1100" b="1" i="1" kern="1200" dirty="0" smtClean="0">
              <a:solidFill>
                <a:schemeClr val="accent1">
                  <a:lumMod val="50000"/>
                </a:schemeClr>
              </a:solidFill>
            </a:rPr>
            <a:t>дискретная 2-5 лет с 2016 г.)</a:t>
          </a:r>
          <a:endParaRPr lang="ru-RU" sz="11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2552153" y="-701313"/>
        <a:ext cx="521073" cy="4503067"/>
      </dsp:txXfrm>
    </dsp:sp>
    <dsp:sp modelId="{C789C079-6CD8-4F13-ADE7-4FB3D92493AA}">
      <dsp:nvSpPr>
        <dsp:cNvPr id="0" name=""/>
        <dsp:cNvSpPr/>
      </dsp:nvSpPr>
      <dsp:spPr>
        <a:xfrm rot="5400000">
          <a:off x="-120247" y="2029962"/>
          <a:ext cx="801651" cy="561156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4</a:t>
          </a:r>
          <a:endParaRPr lang="ru-RU" sz="1500" kern="1200" dirty="0"/>
        </a:p>
      </dsp:txBody>
      <dsp:txXfrm rot="5400000">
        <a:off x="-120247" y="2029962"/>
        <a:ext cx="801651" cy="561156"/>
      </dsp:txXfrm>
    </dsp:sp>
    <dsp:sp modelId="{7978CED4-BAF9-4FA7-A618-B207826B28A8}">
      <dsp:nvSpPr>
        <dsp:cNvPr id="0" name=""/>
        <dsp:cNvSpPr/>
      </dsp:nvSpPr>
      <dsp:spPr>
        <a:xfrm rot="5400000">
          <a:off x="2552153" y="-56599"/>
          <a:ext cx="521073" cy="4503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>
              <a:solidFill>
                <a:srgbClr val="C00000"/>
              </a:solidFill>
              <a:latin typeface="+mn-lt"/>
            </a:rPr>
            <a:t>Дополнительное профессиональное образование</a:t>
          </a:r>
          <a:endParaRPr lang="ru-RU" sz="1400" b="1" i="1" kern="1200" dirty="0">
            <a:solidFill>
              <a:srgbClr val="C00000"/>
            </a:solidFill>
            <a:latin typeface="+mn-lt"/>
          </a:endParaRPr>
        </a:p>
      </dsp:txBody>
      <dsp:txXfrm rot="5400000">
        <a:off x="2552153" y="-56599"/>
        <a:ext cx="521073" cy="450306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E1B343-E370-478A-8B2E-53F8BFD5F2DE}">
      <dsp:nvSpPr>
        <dsp:cNvPr id="0" name=""/>
        <dsp:cNvSpPr/>
      </dsp:nvSpPr>
      <dsp:spPr>
        <a:xfrm>
          <a:off x="0" y="0"/>
          <a:ext cx="499839" cy="4998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508" tIns="15240" rIns="2750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50 </a:t>
          </a:r>
          <a:r>
            <a:rPr lang="ru-RU" sz="1200" kern="1200" dirty="0" err="1" smtClean="0"/>
            <a:t>з.е</a:t>
          </a:r>
          <a:endParaRPr lang="ru-RU" sz="1200" kern="1200" dirty="0"/>
        </a:p>
      </dsp:txBody>
      <dsp:txXfrm>
        <a:off x="0" y="0"/>
        <a:ext cx="499839" cy="499839"/>
      </dsp:txXfrm>
    </dsp:sp>
    <dsp:sp modelId="{83EF6570-D4BC-4151-97ED-0E8372A6A947}">
      <dsp:nvSpPr>
        <dsp:cNvPr id="0" name=""/>
        <dsp:cNvSpPr/>
      </dsp:nvSpPr>
      <dsp:spPr>
        <a:xfrm>
          <a:off x="400008" y="113"/>
          <a:ext cx="499839" cy="4998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508" tIns="15240" rIns="2750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50 </a:t>
          </a:r>
          <a:r>
            <a:rPr lang="ru-RU" sz="1200" kern="1200" dirty="0" err="1" smtClean="0"/>
            <a:t>з.е</a:t>
          </a:r>
          <a:endParaRPr lang="ru-RU" sz="1200" kern="1200" dirty="0"/>
        </a:p>
      </dsp:txBody>
      <dsp:txXfrm>
        <a:off x="400008" y="113"/>
        <a:ext cx="499839" cy="499839"/>
      </dsp:txXfrm>
    </dsp:sp>
    <dsp:sp modelId="{6A9D9EC9-E803-4B62-9492-34BD9EBDA17A}">
      <dsp:nvSpPr>
        <dsp:cNvPr id="0" name=""/>
        <dsp:cNvSpPr/>
      </dsp:nvSpPr>
      <dsp:spPr>
        <a:xfrm>
          <a:off x="799880" y="113"/>
          <a:ext cx="499839" cy="4998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508" tIns="15240" rIns="2750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50 </a:t>
          </a:r>
          <a:r>
            <a:rPr lang="ru-RU" sz="1200" kern="1200" dirty="0" err="1" smtClean="0"/>
            <a:t>з.е</a:t>
          </a:r>
          <a:endParaRPr lang="ru-RU" sz="1200" kern="1200" dirty="0"/>
        </a:p>
      </dsp:txBody>
      <dsp:txXfrm>
        <a:off x="799880" y="113"/>
        <a:ext cx="499839" cy="499839"/>
      </dsp:txXfrm>
    </dsp:sp>
    <dsp:sp modelId="{5DDA3A13-A629-4FC2-8E0E-BEF4178192B1}">
      <dsp:nvSpPr>
        <dsp:cNvPr id="0" name=""/>
        <dsp:cNvSpPr/>
      </dsp:nvSpPr>
      <dsp:spPr>
        <a:xfrm>
          <a:off x="1199751" y="113"/>
          <a:ext cx="499839" cy="4998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508" tIns="15240" rIns="2750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50 </a:t>
          </a:r>
          <a:r>
            <a:rPr lang="ru-RU" sz="1200" kern="1200" dirty="0" err="1" smtClean="0"/>
            <a:t>з.е</a:t>
          </a:r>
          <a:endParaRPr lang="ru-RU" sz="1200" kern="1200" dirty="0"/>
        </a:p>
      </dsp:txBody>
      <dsp:txXfrm>
        <a:off x="1199751" y="113"/>
        <a:ext cx="499839" cy="499839"/>
      </dsp:txXfrm>
    </dsp:sp>
    <dsp:sp modelId="{E5228D1C-70E5-4FDE-939F-94F1DD747898}">
      <dsp:nvSpPr>
        <dsp:cNvPr id="0" name=""/>
        <dsp:cNvSpPr/>
      </dsp:nvSpPr>
      <dsp:spPr>
        <a:xfrm>
          <a:off x="1599623" y="113"/>
          <a:ext cx="499839" cy="4998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508" tIns="15240" rIns="2750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50 </a:t>
          </a:r>
          <a:r>
            <a:rPr lang="ru-RU" sz="1200" kern="1200" dirty="0" err="1" smtClean="0"/>
            <a:t>з.е</a:t>
          </a:r>
          <a:endParaRPr lang="ru-RU" sz="1200" kern="1200" dirty="0"/>
        </a:p>
      </dsp:txBody>
      <dsp:txXfrm>
        <a:off x="1599623" y="113"/>
        <a:ext cx="499839" cy="499839"/>
      </dsp:txXfrm>
    </dsp:sp>
    <dsp:sp modelId="{B02B5C93-AF3F-4610-AFA8-F1FC3C5FCCD9}">
      <dsp:nvSpPr>
        <dsp:cNvPr id="0" name=""/>
        <dsp:cNvSpPr/>
      </dsp:nvSpPr>
      <dsp:spPr>
        <a:xfrm>
          <a:off x="1999494" y="113"/>
          <a:ext cx="929326" cy="4998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508" tIns="20320" rIns="27508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250 </a:t>
          </a:r>
          <a:r>
            <a:rPr lang="ru-RU" sz="1600" kern="1200" dirty="0" err="1" smtClean="0"/>
            <a:t>з.е</a:t>
          </a:r>
          <a:endParaRPr lang="ru-RU" sz="1600" kern="1200" dirty="0"/>
        </a:p>
      </dsp:txBody>
      <dsp:txXfrm>
        <a:off x="1999494" y="113"/>
        <a:ext cx="929326" cy="49983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0CD13C-60F0-4946-8C76-A513AED14D80}">
      <dsp:nvSpPr>
        <dsp:cNvPr id="0" name=""/>
        <dsp:cNvSpPr/>
      </dsp:nvSpPr>
      <dsp:spPr>
        <a:xfrm rot="5400000">
          <a:off x="-92481" y="92905"/>
          <a:ext cx="603010" cy="4221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ТФОМС</a:t>
          </a:r>
          <a:endParaRPr lang="ru-RU" sz="900" b="1" kern="1200" dirty="0"/>
        </a:p>
      </dsp:txBody>
      <dsp:txXfrm rot="5400000">
        <a:off x="-92481" y="92905"/>
        <a:ext cx="603010" cy="422107"/>
      </dsp:txXfrm>
    </dsp:sp>
    <dsp:sp modelId="{1554C4ED-359D-4897-B8D5-661669D30DAC}">
      <dsp:nvSpPr>
        <dsp:cNvPr id="0" name=""/>
        <dsp:cNvSpPr/>
      </dsp:nvSpPr>
      <dsp:spPr>
        <a:xfrm rot="5400000">
          <a:off x="1477523" y="-1054992"/>
          <a:ext cx="391956" cy="25068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445" rIns="4445" bIns="444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 </a:t>
          </a:r>
          <a:r>
            <a:rPr lang="ru-RU" sz="900" b="1" kern="1200" dirty="0" smtClean="0">
              <a:solidFill>
                <a:schemeClr val="accent1">
                  <a:lumMod val="50000"/>
                </a:schemeClr>
              </a:solidFill>
            </a:rPr>
            <a:t>Штрафные санкции ЛПУ</a:t>
          </a:r>
          <a:endParaRPr lang="ru-RU" sz="900" b="1" kern="1200" dirty="0">
            <a:solidFill>
              <a:schemeClr val="accent1">
                <a:lumMod val="50000"/>
              </a:schemeClr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accent1">
                  <a:lumMod val="50000"/>
                </a:schemeClr>
              </a:solidFill>
            </a:rPr>
            <a:t> Определяет объем финансирования ЛПУ</a:t>
          </a:r>
          <a:endParaRPr lang="ru-RU" sz="9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1477523" y="-1054992"/>
        <a:ext cx="391956" cy="2506850"/>
      </dsp:txXfrm>
    </dsp:sp>
    <dsp:sp modelId="{6F931CAE-FE09-405B-915E-99178DDD2098}">
      <dsp:nvSpPr>
        <dsp:cNvPr id="0" name=""/>
        <dsp:cNvSpPr/>
      </dsp:nvSpPr>
      <dsp:spPr>
        <a:xfrm rot="5400000">
          <a:off x="-92481" y="588931"/>
          <a:ext cx="603010" cy="4221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ЛПУ</a:t>
          </a:r>
          <a:endParaRPr lang="ru-RU" sz="900" b="1" kern="1200" dirty="0"/>
        </a:p>
      </dsp:txBody>
      <dsp:txXfrm rot="5400000">
        <a:off x="-92481" y="588931"/>
        <a:ext cx="603010" cy="422107"/>
      </dsp:txXfrm>
    </dsp:sp>
    <dsp:sp modelId="{65DCB9DA-383C-4040-B1E7-48CE739B15C5}">
      <dsp:nvSpPr>
        <dsp:cNvPr id="0" name=""/>
        <dsp:cNvSpPr/>
      </dsp:nvSpPr>
      <dsp:spPr>
        <a:xfrm rot="5400000">
          <a:off x="1477523" y="-558967"/>
          <a:ext cx="391956" cy="25068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900" b="1" kern="1200" dirty="0" smtClean="0">
              <a:solidFill>
                <a:schemeClr val="tx2">
                  <a:lumMod val="75000"/>
                </a:schemeClr>
              </a:solidFill>
            </a:rPr>
            <a:t>Выдает образовательные сертификаты</a:t>
          </a:r>
          <a:endParaRPr lang="ru-RU" sz="900" b="1" kern="1200" dirty="0">
            <a:solidFill>
              <a:schemeClr val="tx2">
                <a:lumMod val="75000"/>
              </a:schemeClr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tx2">
                  <a:lumMod val="75000"/>
                </a:schemeClr>
              </a:solidFill>
            </a:rPr>
            <a:t> Направляет персонал </a:t>
          </a:r>
          <a:endParaRPr lang="ru-RU" sz="9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1477523" y="-558967"/>
        <a:ext cx="391956" cy="2506850"/>
      </dsp:txXfrm>
    </dsp:sp>
    <dsp:sp modelId="{10BD18B6-2006-4EDF-A6FE-2031235D5C17}">
      <dsp:nvSpPr>
        <dsp:cNvPr id="0" name=""/>
        <dsp:cNvSpPr/>
      </dsp:nvSpPr>
      <dsp:spPr>
        <a:xfrm rot="5400000">
          <a:off x="-92481" y="1084957"/>
          <a:ext cx="603010" cy="4221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Врач</a:t>
          </a:r>
          <a:endParaRPr lang="ru-RU" sz="900" b="1" kern="1200" dirty="0"/>
        </a:p>
      </dsp:txBody>
      <dsp:txXfrm rot="5400000">
        <a:off x="-92481" y="1084957"/>
        <a:ext cx="603010" cy="422107"/>
      </dsp:txXfrm>
    </dsp:sp>
    <dsp:sp modelId="{835316F6-E7E7-4D30-9088-F7201A763B94}">
      <dsp:nvSpPr>
        <dsp:cNvPr id="0" name=""/>
        <dsp:cNvSpPr/>
      </dsp:nvSpPr>
      <dsp:spPr>
        <a:xfrm rot="5400000">
          <a:off x="1477523" y="-62941"/>
          <a:ext cx="391956" cy="25068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445" rIns="4445" bIns="444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kern="1200" dirty="0" smtClean="0"/>
            <a:t> </a:t>
          </a:r>
          <a:r>
            <a:rPr lang="ru-RU" sz="900" b="1" kern="1200" dirty="0" smtClean="0">
              <a:solidFill>
                <a:schemeClr val="tx2">
                  <a:lumMod val="50000"/>
                </a:schemeClr>
              </a:solidFill>
            </a:rPr>
            <a:t>Выбирает образовательную организацию</a:t>
          </a:r>
          <a:endParaRPr lang="ru-RU" sz="900" b="1" kern="1200" dirty="0">
            <a:solidFill>
              <a:schemeClr val="tx2">
                <a:lumMod val="50000"/>
              </a:schemeClr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tx2">
                  <a:lumMod val="50000"/>
                </a:schemeClr>
              </a:solidFill>
            </a:rPr>
            <a:t> Выбирает образовательные модули</a:t>
          </a:r>
          <a:endParaRPr lang="ru-RU" sz="900" b="1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1477523" y="-62941"/>
        <a:ext cx="391956" cy="2506850"/>
      </dsp:txXfrm>
    </dsp:sp>
    <dsp:sp modelId="{39FE1904-57EA-4322-872B-F44FE8930FF0}">
      <dsp:nvSpPr>
        <dsp:cNvPr id="0" name=""/>
        <dsp:cNvSpPr/>
      </dsp:nvSpPr>
      <dsp:spPr>
        <a:xfrm rot="5400000">
          <a:off x="-183431" y="1671932"/>
          <a:ext cx="793030" cy="4302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ВУЗ</a:t>
          </a:r>
          <a:endParaRPr lang="ru-RU" sz="900" b="1" kern="1200" dirty="0"/>
        </a:p>
      </dsp:txBody>
      <dsp:txXfrm rot="5400000">
        <a:off x="-183431" y="1671932"/>
        <a:ext cx="793030" cy="430228"/>
      </dsp:txXfrm>
    </dsp:sp>
    <dsp:sp modelId="{0B734502-5FB5-4266-B2EF-B35FB0BBAD58}">
      <dsp:nvSpPr>
        <dsp:cNvPr id="0" name=""/>
        <dsp:cNvSpPr/>
      </dsp:nvSpPr>
      <dsp:spPr>
        <a:xfrm rot="5400000">
          <a:off x="1410440" y="528094"/>
          <a:ext cx="534244" cy="25068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tx2">
                  <a:lumMod val="50000"/>
                </a:schemeClr>
              </a:solidFill>
            </a:rPr>
            <a:t>Разрабатывает актуальные модули</a:t>
          </a:r>
          <a:endParaRPr lang="ru-RU" sz="900" b="1" kern="1200" dirty="0">
            <a:solidFill>
              <a:schemeClr val="tx2">
                <a:lumMod val="50000"/>
              </a:schemeClr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tx2">
                  <a:lumMod val="50000"/>
                </a:schemeClr>
              </a:solidFill>
            </a:rPr>
            <a:t>Конкурирует за обучающихся</a:t>
          </a:r>
          <a:endParaRPr lang="ru-RU" sz="900" b="1" kern="1200" dirty="0">
            <a:solidFill>
              <a:schemeClr val="tx2">
                <a:lumMod val="50000"/>
              </a:schemeClr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tx2">
                  <a:lumMod val="50000"/>
                </a:schemeClr>
              </a:solidFill>
            </a:rPr>
            <a:t> Получает деньги из ТФОМС</a:t>
          </a:r>
          <a:endParaRPr lang="ru-RU" sz="900" b="1" kern="1200" dirty="0">
            <a:solidFill>
              <a:schemeClr val="tx2">
                <a:lumMod val="50000"/>
              </a:schemeClr>
            </a:solidFill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</dsp:txBody>
      <dsp:txXfrm rot="5400000">
        <a:off x="1410440" y="528094"/>
        <a:ext cx="534244" cy="2506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90665" cy="489261"/>
          </a:xfrm>
          <a:prstGeom prst="rect">
            <a:avLst/>
          </a:prstGeom>
        </p:spPr>
        <p:txBody>
          <a:bodyPr vert="horz" lIns="89185" tIns="44592" rIns="89185" bIns="44592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9" y="2"/>
            <a:ext cx="2890665" cy="489261"/>
          </a:xfrm>
          <a:prstGeom prst="rect">
            <a:avLst/>
          </a:prstGeom>
        </p:spPr>
        <p:txBody>
          <a:bodyPr vert="horz" lIns="89185" tIns="44592" rIns="89185" bIns="44592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037E804-31EA-450D-B44B-C8DFFB4ECA55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5004"/>
            <a:ext cx="2890665" cy="489261"/>
          </a:xfrm>
          <a:prstGeom prst="rect">
            <a:avLst/>
          </a:prstGeom>
        </p:spPr>
        <p:txBody>
          <a:bodyPr vert="horz" lIns="89185" tIns="44592" rIns="89185" bIns="44592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9" y="9285004"/>
            <a:ext cx="2890665" cy="489261"/>
          </a:xfrm>
          <a:prstGeom prst="rect">
            <a:avLst/>
          </a:prstGeom>
        </p:spPr>
        <p:txBody>
          <a:bodyPr vert="horz" lIns="89185" tIns="44592" rIns="89185" bIns="44592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111722E-A05B-4028-8A84-A0648E3B2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4054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" y="2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077" tIns="44538" rIns="89077" bIns="44538" numCol="1" anchor="t" anchorCtr="0" compatLnSpc="1">
            <a:prstTxWarp prst="textNoShape">
              <a:avLst/>
            </a:prstTxWarp>
          </a:bodyPr>
          <a:lstStyle>
            <a:lvl1pPr defTabSz="89030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776869" y="2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077" tIns="44538" rIns="89077" bIns="44538" numCol="1" anchor="t" anchorCtr="0" compatLnSpc="1">
            <a:prstTxWarp prst="textNoShape">
              <a:avLst/>
            </a:prstTxWarp>
          </a:bodyPr>
          <a:lstStyle>
            <a:lvl1pPr algn="r" defTabSz="89030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38E57E2-F330-431A-99DF-0A64C9DE9F99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85" tIns="44592" rIns="89185" bIns="4459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65041" y="4644065"/>
            <a:ext cx="5339008" cy="439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077" tIns="44538" rIns="89077" bIns="44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" y="9285004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077" tIns="44538" rIns="89077" bIns="44538" numCol="1" anchor="b" anchorCtr="0" compatLnSpc="1">
            <a:prstTxWarp prst="textNoShape">
              <a:avLst/>
            </a:prstTxWarp>
          </a:bodyPr>
          <a:lstStyle>
            <a:lvl1pPr defTabSz="89030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776869" y="9285004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077" tIns="44538" rIns="89077" bIns="44538" numCol="1" anchor="b" anchorCtr="0" compatLnSpc="1">
            <a:prstTxWarp prst="textNoShape">
              <a:avLst/>
            </a:prstTxWarp>
          </a:bodyPr>
          <a:lstStyle>
            <a:lvl1pPr algn="r" defTabSz="89030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0406D2B2-FDDD-4AD5-B384-2185BCBEF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3000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3763" y="733425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89057" tIns="44528" rIns="89057" bIns="44528"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8132" name="Номер слайда 3"/>
          <p:cNvSpPr txBox="1">
            <a:spLocks noGrp="1"/>
          </p:cNvSpPr>
          <p:nvPr/>
        </p:nvSpPr>
        <p:spPr bwMode="auto">
          <a:xfrm>
            <a:off x="3776869" y="9285004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057" tIns="44528" rIns="89057" bIns="44528" anchor="b"/>
          <a:lstStyle/>
          <a:p>
            <a:pPr algn="r"/>
            <a:fld id="{DEFB9EB9-E4B4-41C5-ABBF-9DDFBF155D43}" type="slidenum">
              <a:rPr lang="ru-RU" altLang="ru-RU" sz="1200">
                <a:latin typeface="Calibri" pitchFamily="34" charset="0"/>
              </a:rPr>
              <a:pPr algn="r"/>
              <a:t>1</a:t>
            </a:fld>
            <a:endParaRPr lang="ru-RU" altLang="ru-RU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>
              <a:solidFill>
                <a:schemeClr val="bg1"/>
              </a:solidFill>
              <a:latin typeface="Arial" pitchFamily="34" charset="0"/>
              <a:ea typeface="Malgun Gothic" pitchFamily="34" charset="-127"/>
              <a:cs typeface="Arial" pitchFamily="34" charset="0"/>
            </a:endParaRPr>
          </a:p>
          <a:p>
            <a:endParaRPr lang="ru-RU" altLang="ru-RU" smtClean="0">
              <a:latin typeface="Arial" pitchFamily="34" charset="0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6401">
              <a:defRPr/>
            </a:pPr>
            <a:fld id="{626234BD-A94E-4C9F-B794-F694BA544E8F}" type="slidenum">
              <a:rPr lang="ru-RU" altLang="ru-RU" smtClean="0">
                <a:latin typeface="Arial" pitchFamily="34" charset="0"/>
              </a:rPr>
              <a:pPr defTabSz="896401">
                <a:defRPr/>
              </a:pPr>
              <a:t>2</a:t>
            </a:fld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395" indent="-284071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528" indent="-226321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8290" indent="-226321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5614" indent="-226321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5133" indent="-226321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652" indent="-226321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4171" indent="-226321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3690" indent="-226321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3B4140C-6760-4652-B3BB-754DC1C1C11A}" type="slidenum">
              <a:rPr lang="ru-RU" altLang="ru-RU" smtClean="0">
                <a:latin typeface="Arial" pitchFamily="34" charset="0"/>
              </a:rPr>
              <a:pPr eaLnBrk="1" hangingPunct="1">
                <a:spcBef>
                  <a:spcPct val="0"/>
                </a:spcBef>
                <a:defRPr/>
              </a:pPr>
              <a:t>3</a:t>
            </a:fld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8908" indent="-279389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2237" indent="-223199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0195" indent="-223199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9714" indent="-223199" defTabSz="8959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69233" indent="-223199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8752" indent="-223199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68271" indent="-223199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17790" indent="-223199" defTabSz="8959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C0C4BD1-7854-4549-A675-9FD4490174D3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defRPr/>
              </a:pPr>
              <a:t>5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88036">
              <a:defRPr/>
            </a:pPr>
            <a:fld id="{D207935E-BB2B-461A-8111-DF57270D9C1A}" type="slidenum">
              <a:rPr lang="ru-RU" smtClean="0"/>
              <a:pPr defTabSz="888036">
                <a:defRPr/>
              </a:pPr>
              <a:t>26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6B0CF-0853-40F9-A812-125834281920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2E51E-265A-4A0D-9844-72DC86DA6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99FF-641C-4F2B-B95D-2B0A15DC447B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27F5F-0BD1-4D16-8269-FF18209E2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3708F-5911-4F48-A2A1-D4B63AA5FC4D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A490-E082-472F-9967-183C2DBB5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07895" y="555322"/>
            <a:ext cx="6778907" cy="1191121"/>
          </a:xfrm>
        </p:spPr>
        <p:txBody>
          <a:bodyPr>
            <a:normAutofit/>
          </a:bodyPr>
          <a:lstStyle>
            <a:lvl1pPr algn="l">
              <a:defRPr sz="27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D7CB3-23BA-4B5A-AFAE-F10197EBA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76E354EF-E02C-467E-B819-7D2EE6131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9DE4B-E7A7-4EC4-A1C2-2C297C45FB63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368F-D23B-426A-ADAD-0E70C85F1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14BB4-C54C-4599-816C-4F9204D0412B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F605-C2B2-442D-8AAD-0AA569939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E7222-FEF3-4F07-BD4D-EF3879F2BA6A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8DEF-85E4-4997-BAE0-4EEABB1A1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5C78-6469-4DDF-AC57-0262791590E4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0FC5-F99A-4F04-91B9-44FBB02E5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424EB-CEFF-4A1A-9315-D7FFDE636B9A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6D39A-7F28-4291-88E9-CF6D4746E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13DA1-1FDE-490E-A9EC-16FDE42B214A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9A57-2509-43DB-9914-B45B30BD1D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42AA7-CBDD-43F2-848C-0B89DB56BCBD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93FB6-4E6C-4009-8E9F-DF9471818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49774-8F9B-42A6-9A8D-9EEFCA93CA3A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8B03F-F24A-484B-AF46-867884973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F18F62-FD9C-4AE9-A60A-3F88FD3A729B}" type="datetimeFigureOut">
              <a:rPr lang="ru-RU"/>
              <a:pPr>
                <a:defRPr/>
              </a:pPr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8C20F8-2DFA-4810-A191-EFFC6CA28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3.xls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oleObject" Target="../embeddings/_____Microsoft_Office_Excel_97-20034.xls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oleObject" Target="../embeddings/_____Microsoft_Office_Excel_97-20035.xls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16832"/>
            <a:ext cx="9144000" cy="4287837"/>
          </a:xfrm>
          <a:prstGeom prst="rect">
            <a:avLst/>
          </a:prstGeom>
          <a:solidFill>
            <a:srgbClr val="0066FF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410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 eaLnBrk="1" hangingPunct="1">
              <a:lnSpc>
                <a:spcPct val="80000"/>
              </a:lnSpc>
              <a:buFontTx/>
              <a:buNone/>
            </a:pPr>
            <a:r>
              <a:rPr lang="ru-RU" altLang="ru-RU" sz="1700" dirty="0" smtClean="0">
                <a:solidFill>
                  <a:srgbClr val="7F7F7F"/>
                </a:solidFill>
                <a:latin typeface="Helios"/>
              </a:rPr>
              <a:t>РОССИЯ 2015</a:t>
            </a:r>
          </a:p>
        </p:txBody>
      </p:sp>
      <p:sp>
        <p:nvSpPr>
          <p:cNvPr id="410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827088" y="3270358"/>
            <a:ext cx="77771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Кадровое обеспечение здравоохранения.</a:t>
            </a:r>
          </a:p>
          <a:p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 к системе аккредитации специалистов</a:t>
            </a:r>
          </a:p>
          <a:p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549275"/>
            <a:ext cx="5184775" cy="1150938"/>
          </a:xfrm>
        </p:spPr>
        <p:txBody>
          <a:bodyPr lIns="95782" tIns="47891" rIns="95782" bIns="47891"/>
          <a:lstStyle/>
          <a:p>
            <a:pPr marL="0" indent="0" defTabSz="957263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  <p:pic>
        <p:nvPicPr>
          <p:cNvPr id="4106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7325"/>
            <a:ext cx="18002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"/>
          <p:cNvSpPr>
            <a:spLocks noChangeArrowheads="1"/>
          </p:cNvSpPr>
          <p:nvPr/>
        </p:nvSpPr>
        <p:spPr bwMode="auto">
          <a:xfrm>
            <a:off x="403225" y="0"/>
            <a:ext cx="1428750" cy="3206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23838" y="198438"/>
            <a:ext cx="8229600" cy="422275"/>
          </a:xfrm>
          <a:prstGeom prst="rect">
            <a:avLst/>
          </a:prstGeom>
          <a:solidFill>
            <a:srgbClr val="6699FF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1600" b="1" dirty="0"/>
              <a:t>СИСТЕМА НЕПРЕРЫВНОГО МЕДИЦИНСКОГО ОБРАЗОВАНИЯ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7950" y="620713"/>
            <a:ext cx="8856663" cy="6121400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6156325" y="836613"/>
            <a:ext cx="2447925" cy="647700"/>
          </a:xfrm>
          <a:prstGeom prst="roundRect">
            <a:avLst>
              <a:gd name="adj" fmla="val 18270"/>
            </a:avLst>
          </a:prstGeom>
          <a:solidFill>
            <a:srgbClr val="C00000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cs typeface="Arial" pitchFamily="34" charset="0"/>
              </a:rPr>
              <a:t>СИСТЕМА МИНЗДРАВА РОССИИ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6156325" y="1628775"/>
            <a:ext cx="2663825" cy="2232025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Приказ Минздрава России от 11.11.2013 № 837 Положение о модели отработки основных принципов непрерывного медицинского образования для врачей-терапевтов участковых, врачей-педиатров участковых, врачей общей практики (семейных врачей) -терапевтов участковых, врачей-педиатров участковых, врачей общей практики (семейных врачей)</a:t>
            </a:r>
            <a:endParaRPr lang="bg-BG" sz="1200" b="1" i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 flipH="1">
            <a:off x="1042988" y="3933825"/>
            <a:ext cx="7058025" cy="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30" name="Скругленный прямоугольник 29"/>
          <p:cNvSpPr/>
          <p:nvPr/>
        </p:nvSpPr>
        <p:spPr bwMode="auto">
          <a:xfrm>
            <a:off x="5076825" y="4076700"/>
            <a:ext cx="3527425" cy="2447925"/>
          </a:xfrm>
          <a:prstGeom prst="roundRect">
            <a:avLst>
              <a:gd name="adj" fmla="val 11661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100" b="1" i="1" u="sng" dirty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827584" y="836712"/>
          <a:ext cx="506422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50" name="Rectangle 1"/>
          <p:cNvSpPr>
            <a:spLocks noChangeArrowheads="1"/>
          </p:cNvSpPr>
          <p:nvPr/>
        </p:nvSpPr>
        <p:spPr bwMode="auto">
          <a:xfrm>
            <a:off x="5076825" y="4230688"/>
            <a:ext cx="3527425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1100" b="1" i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НЕПРЕРЫВНОЕ МЕДИЦИНСКОЕ ОБРАЗОВАНИЕ</a:t>
            </a:r>
          </a:p>
          <a:p>
            <a:pPr indent="450850" algn="just">
              <a:defRPr/>
            </a:pPr>
            <a:r>
              <a:rPr lang="ru-RU" sz="1000" b="1" i="1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В проекте участвуют 16 организаций: из них 12 вузов, 2 организации дополнительного профессионального образования, 2 научно-исследовательские организации. </a:t>
            </a:r>
          </a:p>
          <a:p>
            <a:pPr indent="450850" algn="just" eaLnBrk="0" hangingPunct="0">
              <a:defRPr/>
            </a:pPr>
            <a:r>
              <a:rPr lang="ru-RU" sz="1000" b="1" i="1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Общее количество слушателей составляет 569 человек (32 учебной группы), в том числе: по специальности «Терапия» – 207 чел., по специальности «Педиатрия» – 189 чел., по специальности «Общая врачебная практика (семейная медицина)» – 140 чел., по специальности «Скорая медицинская помощь» –                    12 чел.. по специальности «Кардиология» – 13 чел.,  по специальности «Организация здравоохранения и общественное здоровье» – 8 чел.</a:t>
            </a:r>
            <a:r>
              <a:rPr lang="ru-RU" sz="1000" b="1" i="1" dirty="0">
                <a:solidFill>
                  <a:srgbClr val="17375E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6156325" y="1628775"/>
            <a:ext cx="2663825" cy="2232025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Приказ Минздрава России от 11.11.2013 № 837 Положение о модели отработки основных принципов непрерывного медицинского образования для врачей-терапевтов участковых, врачей-педиатров участковых, врачей общей практики (семейных врачей) -терапевтов участковых, врачей-педиатров участковых, врачей общей практики (семейных врачей)</a:t>
            </a:r>
            <a:endParaRPr lang="bg-BG" sz="1200" b="1" i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468313" y="4076700"/>
            <a:ext cx="4464050" cy="2447925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C00000"/>
                </a:solidFill>
              </a:rPr>
              <a:t>СИСТЕМА ОБРАЗОВАТЕЛЬНОГО СЕРТИФИКАТА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539750" y="4408488"/>
            <a:ext cx="439261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1200" b="1">
                <a:solidFill>
                  <a:srgbClr val="254061"/>
                </a:solidFill>
                <a:latin typeface="Calibri" pitchFamily="34" charset="0"/>
                <a:cs typeface="Times New Roman" pitchFamily="18" charset="0"/>
              </a:rPr>
              <a:t>На основании проведенного анализа штрафных санкций страховых компаний в отношении медицинских организаций составлен реестр компетенций, недостаток которых приводит к дефектуре в деятельности врача, под которые разрабатываются дополнительные образовательные модули, направленные на повышение уровня квалификации конкретного специалиста.</a:t>
            </a:r>
            <a:endParaRPr lang="ru-RU" sz="1200" b="1">
              <a:solidFill>
                <a:srgbClr val="254061"/>
              </a:solidFill>
              <a:latin typeface="Calibri" pitchFamily="34" charset="0"/>
            </a:endParaRPr>
          </a:p>
          <a:p>
            <a:pPr indent="450850" algn="just" eaLnBrk="0" hangingPunct="0"/>
            <a:r>
              <a:rPr lang="ru-RU" sz="1200" b="1">
                <a:solidFill>
                  <a:srgbClr val="254061"/>
                </a:solidFill>
                <a:latin typeface="Calibri" pitchFamily="34" charset="0"/>
                <a:cs typeface="Times New Roman" pitchFamily="18" charset="0"/>
              </a:rPr>
              <a:t>Система образовательного сертификата будет инкорпорирована в непрерывное медицинское образование врачей. </a:t>
            </a:r>
            <a:endParaRPr lang="ru-RU" sz="1200" b="1">
              <a:solidFill>
                <a:srgbClr val="25406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Выгнутая вниз стрелка 42"/>
          <p:cNvSpPr/>
          <p:nvPr/>
        </p:nvSpPr>
        <p:spPr>
          <a:xfrm rot="5400000">
            <a:off x="1607344" y="5893594"/>
            <a:ext cx="1071563" cy="714375"/>
          </a:xfrm>
          <a:prstGeom prst="curvedUp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"/>
          <p:cNvSpPr>
            <a:spLocks noChangeArrowheads="1"/>
          </p:cNvSpPr>
          <p:nvPr/>
        </p:nvSpPr>
        <p:spPr bwMode="auto">
          <a:xfrm>
            <a:off x="403225" y="0"/>
            <a:ext cx="1428750" cy="3206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23838" y="198438"/>
            <a:ext cx="8229600" cy="350837"/>
          </a:xfrm>
          <a:prstGeom prst="rect">
            <a:avLst/>
          </a:prstGeom>
          <a:solidFill>
            <a:srgbClr val="6699FF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/>
              <a:t>ВАРИАНТЫ ДОПОЛНИТЕЛЬНОГО ПРОФЕССИОНАЛЬНОГО ОБРАЗОВАНИЯ</a:t>
            </a:r>
          </a:p>
        </p:txBody>
      </p:sp>
      <p:grpSp>
        <p:nvGrpSpPr>
          <p:cNvPr id="3" name="Группа 5"/>
          <p:cNvGrpSpPr>
            <a:grpSpLocks/>
          </p:cNvGrpSpPr>
          <p:nvPr/>
        </p:nvGrpSpPr>
        <p:grpSpPr bwMode="auto">
          <a:xfrm>
            <a:off x="214313" y="571500"/>
            <a:ext cx="8713787" cy="5613400"/>
            <a:chOff x="190846" y="605197"/>
            <a:chExt cx="7816326" cy="4633786"/>
          </a:xfrm>
        </p:grpSpPr>
        <p:cxnSp>
          <p:nvCxnSpPr>
            <p:cNvPr id="90" name="Прямая со стрелкой 89"/>
            <p:cNvCxnSpPr>
              <a:cxnSpLocks noChangeShapeType="1"/>
            </p:cNvCxnSpPr>
            <p:nvPr/>
          </p:nvCxnSpPr>
          <p:spPr bwMode="auto">
            <a:xfrm>
              <a:off x="2561803" y="782109"/>
              <a:ext cx="0" cy="4456874"/>
            </a:xfrm>
            <a:prstGeom prst="straightConnector1">
              <a:avLst/>
            </a:prstGeom>
            <a:noFill/>
            <a:ln w="38100" cmpd="sng">
              <a:solidFill>
                <a:srgbClr val="2980B9"/>
              </a:solidFill>
              <a:prstDash val="dash"/>
              <a:round/>
              <a:headEnd type="none"/>
              <a:tailEnd type="none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/>
          </p:spPr>
        </p:cxnSp>
        <p:sp>
          <p:nvSpPr>
            <p:cNvPr id="2" name="Скругленный прямоугольник 1"/>
            <p:cNvSpPr/>
            <p:nvPr/>
          </p:nvSpPr>
          <p:spPr>
            <a:xfrm>
              <a:off x="190846" y="605197"/>
              <a:ext cx="7816326" cy="647367"/>
            </a:xfrm>
            <a:prstGeom prst="roundRect">
              <a:avLst>
                <a:gd name="adj" fmla="val 18270"/>
              </a:avLst>
            </a:prstGeom>
            <a:solidFill>
              <a:srgbClr val="2980B9"/>
            </a:solidFill>
            <a:ln>
              <a:solidFill>
                <a:srgbClr val="2980B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1139" tIns="20569" rIns="41139" bIns="20569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FFFF"/>
                  </a:solidFill>
                  <a:cs typeface="Arial" pitchFamily="34" charset="0"/>
                </a:rPr>
                <a:t>Высшее образование в соответствии с ФГОС-3 по специальностям УКНС 30.00.00 «Здравоохранение и медицинские науки»</a:t>
              </a:r>
            </a:p>
          </p:txBody>
        </p:sp>
      </p:grpSp>
      <p:sp>
        <p:nvSpPr>
          <p:cNvPr id="47" name="Скругленный прямоугольник 46"/>
          <p:cNvSpPr/>
          <p:nvPr/>
        </p:nvSpPr>
        <p:spPr bwMode="auto">
          <a:xfrm>
            <a:off x="2571750" y="6500813"/>
            <a:ext cx="4000500" cy="285750"/>
          </a:xfrm>
          <a:prstGeom prst="roundRect">
            <a:avLst>
              <a:gd name="adj" fmla="val 1025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400" b="1" i="1" dirty="0">
                <a:solidFill>
                  <a:srgbClr val="2C3E50"/>
                </a:solidFill>
                <a:cs typeface="Arial" pitchFamily="34" charset="0"/>
              </a:rPr>
              <a:t>АККРЕДИТАЦИЯ</a:t>
            </a:r>
          </a:p>
        </p:txBody>
      </p:sp>
      <p:cxnSp>
        <p:nvCxnSpPr>
          <p:cNvPr id="21" name="Прямая со стрелкой 20"/>
          <p:cNvCxnSpPr>
            <a:cxnSpLocks noChangeShapeType="1"/>
          </p:cNvCxnSpPr>
          <p:nvPr/>
        </p:nvCxnSpPr>
        <p:spPr bwMode="auto">
          <a:xfrm rot="5400000">
            <a:off x="3464719" y="3536157"/>
            <a:ext cx="5216525" cy="1587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 type="none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42" name="Скругленный прямоугольник 41"/>
          <p:cNvSpPr/>
          <p:nvPr/>
        </p:nvSpPr>
        <p:spPr bwMode="auto">
          <a:xfrm>
            <a:off x="285750" y="1428750"/>
            <a:ext cx="2500313" cy="785813"/>
          </a:xfrm>
          <a:prstGeom prst="roundRect">
            <a:avLst>
              <a:gd name="adj" fmla="val 1025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Классическая система ПК и ПП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1 раз в 3-5 лет  + ДПО по необходимости</a:t>
            </a:r>
          </a:p>
        </p:txBody>
      </p:sp>
      <p:sp>
        <p:nvSpPr>
          <p:cNvPr id="44" name="Скругленный прямоугольник 43"/>
          <p:cNvSpPr/>
          <p:nvPr/>
        </p:nvSpPr>
        <p:spPr bwMode="auto">
          <a:xfrm>
            <a:off x="285750" y="2643188"/>
            <a:ext cx="2500313" cy="642937"/>
          </a:xfrm>
          <a:prstGeom prst="roundRect">
            <a:avLst>
              <a:gd name="adj" fmla="val 10252"/>
            </a:avLst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Сложившаяся система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Определен объем финансирования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Готовые рабочие программы</a:t>
            </a:r>
          </a:p>
        </p:txBody>
      </p:sp>
      <p:sp>
        <p:nvSpPr>
          <p:cNvPr id="45" name="Скругленный прямоугольник 44"/>
          <p:cNvSpPr/>
          <p:nvPr/>
        </p:nvSpPr>
        <p:spPr bwMode="auto">
          <a:xfrm>
            <a:off x="285750" y="3357563"/>
            <a:ext cx="2500313" cy="1143000"/>
          </a:xfrm>
          <a:prstGeom prst="roundRect">
            <a:avLst>
              <a:gd name="adj" fmla="val 10252"/>
            </a:avLst>
          </a:prstGeom>
          <a:gradFill flip="none" rotWithShape="1">
            <a:gsLst>
              <a:gs pos="0">
                <a:srgbClr val="FFFF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Нединамичная система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Отсутствие заинтересованности  в развитии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Большой временной промежуток между обучениями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Отрыв от рабочего места</a:t>
            </a:r>
          </a:p>
        </p:txBody>
      </p:sp>
      <p:sp>
        <p:nvSpPr>
          <p:cNvPr id="49" name="Скругленный прямоугольник 48"/>
          <p:cNvSpPr/>
          <p:nvPr/>
        </p:nvSpPr>
        <p:spPr bwMode="auto">
          <a:xfrm>
            <a:off x="3214688" y="1428750"/>
            <a:ext cx="2500312" cy="500063"/>
          </a:xfrm>
          <a:prstGeom prst="roundRect">
            <a:avLst>
              <a:gd name="adj" fmla="val 1025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Система непрерывного медицинского образования (НМО)</a:t>
            </a:r>
          </a:p>
        </p:txBody>
      </p:sp>
      <p:sp>
        <p:nvSpPr>
          <p:cNvPr id="50" name="Скругленный прямоугольник 49"/>
          <p:cNvSpPr/>
          <p:nvPr/>
        </p:nvSpPr>
        <p:spPr bwMode="auto">
          <a:xfrm>
            <a:off x="3214688" y="2000250"/>
            <a:ext cx="2500312" cy="285750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Практическое здравоохранение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graphicFrame>
        <p:nvGraphicFramePr>
          <p:cNvPr id="52" name="Схема 51"/>
          <p:cNvGraphicFramePr/>
          <p:nvPr/>
        </p:nvGraphicFramePr>
        <p:xfrm>
          <a:off x="3000364" y="2357430"/>
          <a:ext cx="2928958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3" name="Скругленный прямоугольник 52"/>
          <p:cNvSpPr/>
          <p:nvPr/>
        </p:nvSpPr>
        <p:spPr bwMode="auto">
          <a:xfrm>
            <a:off x="2928938" y="2928938"/>
            <a:ext cx="3071812" cy="571500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000" b="1" i="1" dirty="0">
                <a:solidFill>
                  <a:srgbClr val="2C3E50"/>
                </a:solidFill>
                <a:cs typeface="Arial" pitchFamily="34" charset="0"/>
              </a:rPr>
              <a:t>Система расчитана на 5 лет (50 з.е. ежегодно)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000" b="1" i="1" dirty="0">
                <a:solidFill>
                  <a:srgbClr val="2C3E50"/>
                </a:solidFill>
                <a:cs typeface="Arial" pitchFamily="34" charset="0"/>
              </a:rPr>
              <a:t> Образовательнные программы + мероприятия професиональных сообществ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000" b="1" i="1" dirty="0">
              <a:solidFill>
                <a:srgbClr val="2C3E50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2928938" y="3571875"/>
            <a:ext cx="3071812" cy="1143000"/>
          </a:xfrm>
          <a:prstGeom prst="roundRect">
            <a:avLst>
              <a:gd name="adj" fmla="val 10252"/>
            </a:avLst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Динамичная система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Возможность формирования персональной образовательной траектории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Модульный принцип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Конкуренция способствует повышению качества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Участие профессиональных сообществ</a:t>
            </a:r>
          </a:p>
        </p:txBody>
      </p:sp>
      <p:sp>
        <p:nvSpPr>
          <p:cNvPr id="55" name="Скругленный прямоугольник 54"/>
          <p:cNvSpPr/>
          <p:nvPr/>
        </p:nvSpPr>
        <p:spPr bwMode="auto">
          <a:xfrm>
            <a:off x="2928938" y="4786313"/>
            <a:ext cx="3071812" cy="1500187"/>
          </a:xfrm>
          <a:prstGeom prst="roundRect">
            <a:avLst>
              <a:gd name="adj" fmla="val 10252"/>
            </a:avLst>
          </a:prstGeom>
          <a:gradFill flip="none" rotWithShape="1">
            <a:gsLst>
              <a:gs pos="0">
                <a:srgbClr val="FFFF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Необходимость создания сайта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Необходимость создания курсов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Неопределена роль проф. Сообществ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Градация по уровню мероприятий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Что делать со слушателями из села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При наличии большого колическтва специальностей – регулярный отрыв от работы</a:t>
            </a:r>
          </a:p>
        </p:txBody>
      </p:sp>
      <p:sp>
        <p:nvSpPr>
          <p:cNvPr id="56" name="Скругленный прямоугольник 55"/>
          <p:cNvSpPr/>
          <p:nvPr/>
        </p:nvSpPr>
        <p:spPr bwMode="auto">
          <a:xfrm>
            <a:off x="6143625" y="1428750"/>
            <a:ext cx="2928938" cy="500063"/>
          </a:xfrm>
          <a:prstGeom prst="roundRect">
            <a:avLst>
              <a:gd name="adj" fmla="val 1025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Система образовательного сертификата</a:t>
            </a:r>
          </a:p>
        </p:txBody>
      </p:sp>
      <p:sp>
        <p:nvSpPr>
          <p:cNvPr id="57" name="Скругленный прямоугольник 56"/>
          <p:cNvSpPr/>
          <p:nvPr/>
        </p:nvSpPr>
        <p:spPr bwMode="auto">
          <a:xfrm>
            <a:off x="285750" y="2286000"/>
            <a:ext cx="2500313" cy="285750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Практическое здравоохранение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 bwMode="auto">
          <a:xfrm>
            <a:off x="6143625" y="2000250"/>
            <a:ext cx="2928938" cy="285750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Практическое здравоохранение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6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graphicFrame>
        <p:nvGraphicFramePr>
          <p:cNvPr id="62" name="Схема 61"/>
          <p:cNvGraphicFramePr/>
          <p:nvPr/>
        </p:nvGraphicFramePr>
        <p:xfrm>
          <a:off x="6143636" y="2357430"/>
          <a:ext cx="2928958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8" name="Скругленный прямоугольник 67"/>
          <p:cNvSpPr/>
          <p:nvPr/>
        </p:nvSpPr>
        <p:spPr bwMode="auto">
          <a:xfrm>
            <a:off x="6143625" y="4643438"/>
            <a:ext cx="2928938" cy="857250"/>
          </a:xfrm>
          <a:prstGeom prst="roundRect">
            <a:avLst>
              <a:gd name="adj" fmla="val 10252"/>
            </a:avLst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0"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20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Динамичная система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Модульный принцип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Конкуренция способствует повышению качества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bg-BG" sz="11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 bwMode="auto">
          <a:xfrm>
            <a:off x="6143625" y="5572125"/>
            <a:ext cx="2928938" cy="857250"/>
          </a:xfrm>
          <a:prstGeom prst="roundRect">
            <a:avLst>
              <a:gd name="adj" fmla="val 10252"/>
            </a:avLst>
          </a:prstGeom>
          <a:gradFill flip="none" rotWithShape="1">
            <a:gsLst>
              <a:gs pos="0">
                <a:srgbClr val="FFFF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200" b="1" i="1" dirty="0">
              <a:solidFill>
                <a:srgbClr val="2C3E50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bg-BG" sz="1200" b="1" i="1" dirty="0">
              <a:solidFill>
                <a:srgbClr val="2C3E50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 smtClean="0">
                <a:solidFill>
                  <a:srgbClr val="2C3E50"/>
                </a:solidFill>
                <a:cs typeface="Arial" pitchFamily="34" charset="0"/>
              </a:rPr>
              <a:t>Встраивание </a:t>
            </a: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в систему НМО?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Критерии получения сертификата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Категория сотрудников имеющих право воспользоваться сертификатом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Периодичность обучения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bg-BG" sz="1100" b="1" i="1" dirty="0">
              <a:solidFill>
                <a:srgbClr val="2C3E50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bg-BG" sz="1100" b="1" i="1" dirty="0">
              <a:solidFill>
                <a:srgbClr val="2C3E5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1 января 2016 года вступает в силу статья 69 Федерального закона от 21.11.2011 № 323-ФЗ, в соответствии с которой право на осуществление медицинской деятельности в Российской Федерации имеют лица, получившие медицинское или иное образование в Российской Федерации в соответствии с федеральными государственными образовательными стандартами и имеющие свидетельство об аккредитации специалиста. </a:t>
            </a:r>
          </a:p>
          <a:p>
            <a:pPr indent="4572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соответствии с частью 3 указанной  статьи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аккредитация специалиста – это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процедура определения соответствия готовности лица, получившего высшее или среднее медицинское или фармацевтическое образование, к осуществлению медицинской деятельности по определенной медицинской специальности либо фармацевтической деятельности. </a:t>
            </a:r>
          </a:p>
          <a:p>
            <a:pPr indent="4572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целях обеспечения перехода к системе аккредитации приказом Министерства здравоохранения Российской Федерации от 21.08.2014 № 463 образован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Совет при Министерстве здравоохранения Российской Федерации по обеспечению перехода к проведению аккредитации специалиста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 председательством Первого заместителя Министра здравоохранения Российской Федерации И.Н. 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Каграманяна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Предлагается определить следующие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виды аккредитации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1" indent="4572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Первичная аккредитация – проводится в целях определения готовности к осуществлению медицинской (фармацевтической) деятельности лица, завершившего освоение основной образовательной программы высшего образования уровня бакалавриата и (или) магистратуры и (или) специалитета или среднего профессионального образования в соответствии с федеральными государственными образовательными стандартами.  </a:t>
            </a:r>
          </a:p>
          <a:p>
            <a:pPr marL="0" lvl="1" indent="4572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Первичная специализированная аккредитация - проводится в целях определения готовности к осуществлению медицинской деятельности лица, освоившего программу ординатуры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соответствии с федеральными государственными образовательными стандартами, лица, освоившего новую квалификацию (ПП) и лица, освоившего новый навык в рамках своей квалификации (специальности).</a:t>
            </a:r>
          </a:p>
          <a:p>
            <a:pPr marL="0" lvl="1" indent="4572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Повторная аккредитация – проводится в целях подтверждения готовности к осуществлению медицинской деятельности лица, освоившего пятилетнюю программу непрерывного профессионального развития.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3"/>
          <p:cNvSpPr txBox="1">
            <a:spLocks noChangeArrowheads="1"/>
          </p:cNvSpPr>
          <p:nvPr/>
        </p:nvSpPr>
        <p:spPr bwMode="auto">
          <a:xfrm>
            <a:off x="395288" y="115889"/>
            <a:ext cx="8374062" cy="432792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СИСТЕМА АККРЕДИТАЦИИ СПЕЦИАЛИСТА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1412776"/>
            <a:ext cx="244827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ПЕРВИЧНАЯ АККРЕДИТАЦИЯ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2636912"/>
            <a:ext cx="1728192" cy="648072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профессиональной деятельности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99592" y="3933056"/>
            <a:ext cx="158417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Ординатура  (интернатура)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987824" y="4221088"/>
            <a:ext cx="38884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ПЕРВИЧНАЯ СПЕЦИАЛИЗИРОВАННАЯ АККРЕДИТАЦИЯ</a:t>
            </a:r>
          </a:p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*аккредитация специалистов, освоивших программу ординатуры </a:t>
            </a:r>
          </a:p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*аккредитация специалистов освоивших новую квалификацию (ПП)</a:t>
            </a:r>
          </a:p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*аккредитация специалистов, получивших новый навык в рамках своей квалификации (специальности)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39552" y="692696"/>
            <a:ext cx="2304256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Выпускник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6876256" y="2636912"/>
            <a:ext cx="20162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ПОВТОРНАЯ АККРЕДИТАЦИЯ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7415808" y="5373216"/>
            <a:ext cx="1728192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профессиональной деятельности 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3923928" y="2636912"/>
            <a:ext cx="194421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Непрерывное профессиональное развитие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6" name="Равно 115"/>
          <p:cNvSpPr/>
          <p:nvPr/>
        </p:nvSpPr>
        <p:spPr>
          <a:xfrm>
            <a:off x="6228184" y="2780928"/>
            <a:ext cx="360040" cy="432048"/>
          </a:xfrm>
          <a:prstGeom prst="mathEqual">
            <a:avLst>
              <a:gd name="adj1" fmla="val 9543"/>
              <a:gd name="adj2" fmla="val 197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17" name="Плюс 116"/>
          <p:cNvSpPr/>
          <p:nvPr/>
        </p:nvSpPr>
        <p:spPr>
          <a:xfrm>
            <a:off x="3275856" y="2780928"/>
            <a:ext cx="360040" cy="332656"/>
          </a:xfrm>
          <a:prstGeom prst="mathPlus">
            <a:avLst>
              <a:gd name="adj1" fmla="val 128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TextBox 135"/>
          <p:cNvSpPr txBox="1"/>
          <p:nvPr/>
        </p:nvSpPr>
        <p:spPr>
          <a:xfrm>
            <a:off x="3578630" y="692696"/>
            <a:ext cx="5565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аккредитации:</a:t>
            </a:r>
          </a:p>
          <a:p>
            <a:pPr marL="342900" indent="-342900">
              <a:buAutoNum type="romanU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аккредитация</a:t>
            </a:r>
          </a:p>
          <a:p>
            <a:pPr marL="342900" indent="-342900">
              <a:buAutoNum type="romanU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специализированная аккредитация</a:t>
            </a:r>
          </a:p>
          <a:p>
            <a:pPr marL="342900" indent="-342900">
              <a:buAutoNum type="romanU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Повторная аккредитация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9" name="Овал 148"/>
          <p:cNvSpPr/>
          <p:nvPr/>
        </p:nvSpPr>
        <p:spPr>
          <a:xfrm>
            <a:off x="0" y="4725144"/>
            <a:ext cx="2448272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Новая квалификация (специальность)</a:t>
            </a:r>
          </a:p>
        </p:txBody>
      </p:sp>
      <p:sp>
        <p:nvSpPr>
          <p:cNvPr id="32" name="Овал 31"/>
          <p:cNvSpPr/>
          <p:nvPr/>
        </p:nvSpPr>
        <p:spPr>
          <a:xfrm>
            <a:off x="107504" y="5805264"/>
            <a:ext cx="2232248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Новый навык</a:t>
            </a:r>
          </a:p>
        </p:txBody>
      </p:sp>
      <p:cxnSp>
        <p:nvCxnSpPr>
          <p:cNvPr id="36" name="Прямая со стрелкой 35"/>
          <p:cNvCxnSpPr>
            <a:stCxn id="51" idx="2"/>
            <a:endCxn id="13" idx="0"/>
          </p:cNvCxnSpPr>
          <p:nvPr/>
        </p:nvCxnSpPr>
        <p:spPr>
          <a:xfrm>
            <a:off x="1691680" y="10527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3" idx="2"/>
            <a:endCxn id="15" idx="0"/>
          </p:cNvCxnSpPr>
          <p:nvPr/>
        </p:nvCxnSpPr>
        <p:spPr>
          <a:xfrm>
            <a:off x="1691680" y="2132856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5" idx="2"/>
            <a:endCxn id="17" idx="0"/>
          </p:cNvCxnSpPr>
          <p:nvPr/>
        </p:nvCxnSpPr>
        <p:spPr>
          <a:xfrm flipH="1">
            <a:off x="1691680" y="328498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49" idx="6"/>
            <a:endCxn id="26" idx="1"/>
          </p:cNvCxnSpPr>
          <p:nvPr/>
        </p:nvCxnSpPr>
        <p:spPr>
          <a:xfrm>
            <a:off x="2448272" y="5193196"/>
            <a:ext cx="5395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32" idx="6"/>
            <a:endCxn id="26" idx="1"/>
          </p:cNvCxnSpPr>
          <p:nvPr/>
        </p:nvCxnSpPr>
        <p:spPr>
          <a:xfrm flipV="1">
            <a:off x="2339752" y="5193196"/>
            <a:ext cx="648072" cy="10441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876256" y="58772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7" idx="3"/>
            <a:endCxn id="26" idx="1"/>
          </p:cNvCxnSpPr>
          <p:nvPr/>
        </p:nvCxnSpPr>
        <p:spPr>
          <a:xfrm>
            <a:off x="2483768" y="4221088"/>
            <a:ext cx="504056" cy="972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7" name="Плюс 66"/>
          <p:cNvSpPr/>
          <p:nvPr/>
        </p:nvSpPr>
        <p:spPr>
          <a:xfrm>
            <a:off x="8100392" y="4941168"/>
            <a:ext cx="360040" cy="332656"/>
          </a:xfrm>
          <a:prstGeom prst="mathPlus">
            <a:avLst>
              <a:gd name="adj1" fmla="val 128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Равно 68"/>
          <p:cNvSpPr/>
          <p:nvPr/>
        </p:nvSpPr>
        <p:spPr>
          <a:xfrm rot="16200000">
            <a:off x="8064388" y="3537012"/>
            <a:ext cx="360040" cy="432048"/>
          </a:xfrm>
          <a:prstGeom prst="mathEqual">
            <a:avLst>
              <a:gd name="adj1" fmla="val 9543"/>
              <a:gd name="adj2" fmla="val 197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971600" y="2132856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199784" y="4077072"/>
            <a:ext cx="194421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Непрерывное профессиональное развитие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1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07504" y="116632"/>
            <a:ext cx="892899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качестве оценочных средств могут быть использованы: 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Оценка портфолио (собеседование)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позволяет членам экзаменационной комиссии оценить портфолио аккредитуемого,  содержащее информацию об образовании и профессиональном опыте/достижениях, а при необходимости провести собеседование;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позволяет посредством автоматизированной системы (случайным образом) сформировать индивидуальный перечень вопросов из Единой федеральной базы; анализ верности ответов тоже автоматизирован, что исключает возможность влияния на результат тестирования;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Клиническая задача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автоматизированная система контроля или заслушивание решения экзаменационной комиссией с возможностью его обсуждения;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ОСКЭ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объективный структурированный клинический экзамен (ОСКЭ) позволяет обученным экзаменаторам оценить знания аккредитуемого по стандартизованным шкалам оценки, исходя из принципов объективности и стандартизации;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Симулятор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проверка практических навыков на симуляторе, оценка действий экзаменуемого в автоматическом режиме или экзаменационной комиссией.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Оценка профессионального портфолио, оценка решения клинической задачи, ОСКЭ, оценка действий на симуляторе проводится экзаменационной комиссией в состав которой входят представитель образовательной организации, представитель профессионального сообщества и представитель работодателя. 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Такой состав аккредитационной комиссии позволит достичь непредвзятого, объективного подхода к оценке знаний, умений и навыков аккредитуемого лица.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кругленный прямоугольник 39"/>
          <p:cNvSpPr/>
          <p:nvPr/>
        </p:nvSpPr>
        <p:spPr>
          <a:xfrm>
            <a:off x="0" y="2564904"/>
            <a:ext cx="9144000" cy="648072"/>
          </a:xfrm>
          <a:prstGeom prst="roundRect">
            <a:avLst>
              <a:gd name="adj" fmla="val 35835"/>
            </a:avLst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6000">
                <a:schemeClr val="accent3">
                  <a:lumMod val="20000"/>
                  <a:lumOff val="80000"/>
                  <a:alpha val="34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0" y="1628800"/>
            <a:ext cx="9144000" cy="864096"/>
          </a:xfrm>
          <a:prstGeom prst="roundRect">
            <a:avLst>
              <a:gd name="adj" fmla="val 35835"/>
            </a:avLst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6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0" y="4221088"/>
            <a:ext cx="9144000" cy="792088"/>
          </a:xfrm>
          <a:prstGeom prst="roundRect">
            <a:avLst>
              <a:gd name="adj" fmla="val 39029"/>
            </a:avLst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6000">
                <a:schemeClr val="accent3">
                  <a:lumMod val="20000"/>
                  <a:lumOff val="80000"/>
                  <a:alpha val="34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0" y="3212976"/>
            <a:ext cx="9144000" cy="936104"/>
          </a:xfrm>
          <a:prstGeom prst="roundRect">
            <a:avLst>
              <a:gd name="adj" fmla="val 35835"/>
            </a:avLst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6000">
                <a:schemeClr val="accent1">
                  <a:tint val="44500"/>
                  <a:satMod val="160000"/>
                  <a:alpha val="1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0" y="620688"/>
            <a:ext cx="9144000" cy="720080"/>
          </a:xfrm>
          <a:prstGeom prst="roundRect">
            <a:avLst>
              <a:gd name="adj" fmla="val 39029"/>
            </a:avLst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6000">
                <a:schemeClr val="accent3">
                  <a:lumMod val="20000"/>
                  <a:lumOff val="80000"/>
                  <a:alpha val="34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395288" y="115889"/>
            <a:ext cx="8374062" cy="432792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ОЦЕНОЧНЫЕ СРЕДСТВА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536" y="1772816"/>
            <a:ext cx="178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Тестирование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3728" y="1556792"/>
            <a:ext cx="7020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позволяет посредством автоматизированной системы (случайным образом) сформировать индивидуальный перечень вопросов из Единой федеральной базы; анализ верности ответов тоже автоматизирован, что исключает возможность влияния на результат тестирования   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1272" y="2636912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автоматизированная система контроля или заслушивание решения экзаменационной комиссией с возможностью его обсуждения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836712"/>
            <a:ext cx="2297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портфолио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(собеседование)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52" y="4437112"/>
            <a:ext cx="137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Симулятор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2" y="2708920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Клиническая задача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27784" y="4365104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проверка практических навыков на симуляторе, оценка действий экзаменуемого в автоматическом режиме или экзаменационной комиссией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67744" y="764704"/>
            <a:ext cx="6876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позволяет членам экзаменационной комиссии оценить портфолио аккредитуемого,  содержащее информацию об образовании и профессиональном опыте/достижениях, а при необходимости провести собеседование.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7584" y="3501008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ОСКЭ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55776" y="3212976"/>
            <a:ext cx="64442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объективный структурированный клинический экзамен (ОСКЭ) позволяет обученным экзаменаторам оценить знания аккредитуемого по стандартизованным шкалам оценки, исходя из принципов объективности и стандартизации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0" y="5085184"/>
            <a:ext cx="9144000" cy="1772816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71000">
                <a:schemeClr val="bg1"/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«ТРИУМВИРАТ» АККРЕДИТАЦИОННОЙ КОМИССИИ</a:t>
            </a:r>
          </a:p>
          <a:p>
            <a:pPr algn="ctr"/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профессионального портфолио, Оценка решения клинической задачи, ОСКЭ, Оценка действий на симуляторе - 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проводятся экзаменационной комиссией, в состав которой входят: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представитель некоммерческого профессионального сообщества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представитель работодателя, представитель образовательной организации.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251520" y="332656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Структура аккредитационных органов будет включать в себя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Национальный центр аккредитации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качестве методологического центра 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окружные центры аккредитации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как центры, отвечающие за проведение процедуры аккредитации.</a:t>
            </a:r>
          </a:p>
          <a:p>
            <a:pPr algn="just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Предполагается, что процедура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первичной аккредитации и первичной специализированной аккредитации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будет включать в себя два этапа: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Оценка знаний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Оценка практических навыков</a:t>
            </a:r>
          </a:p>
          <a:p>
            <a:pPr algn="just">
              <a:buFont typeface="Wingdings" pitchFamily="2" charset="2"/>
              <a:buChar char="Ø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достаточной оценки знаний могут быть использованы такие оценочные средства как 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Собеседование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Клиническая задача</a:t>
            </a:r>
          </a:p>
          <a:p>
            <a:pPr algn="just"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Оценить навыки аккредитуемого лица возможно при в ходе: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Наблюдения за действиями аккредитуемого на симуляторе (анализ действий, проработка ошибок после завершения симуляционной задачи)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проведении ОСКЭ</a:t>
            </a:r>
          </a:p>
          <a:p>
            <a:pPr algn="just"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повторной аккредитации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включает в себя изучение аккредитационной комиссией образовательного портфолио и профессионального портфолио, которые позволят оценить индивидуальные особенности учебной траектории аккредитуемого (по каким программам, когда и в каких учебных заведениях обучался), а так же его профессиональный уровень (количество проведенных операций, иной опыт).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Это позволит сформировать индивидуальный подход к каждому аккредитуемому специалисту. 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 же при повторной аккредитации возможно проведение тестирования и решения клинической задачи.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395288" y="115889"/>
            <a:ext cx="8374062" cy="432792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ОЦЕНКА ЗНАНИЙ/НАВЫКОВ АККРЕДИТУЕМОГО СПЕЦИАЛИСТА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836712"/>
            <a:ext cx="252028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ПЕРВИЧНАЯ АККРЕДИТАЦИЯ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204864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i="1" u="sng" dirty="0" smtClean="0">
                <a:solidFill>
                  <a:schemeClr val="accent1">
                    <a:lumMod val="75000"/>
                  </a:schemeClr>
                </a:solidFill>
              </a:rPr>
              <a:t>оценка знаний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4">
              <a:buFont typeface="Arial" pitchFamily="34" charset="0"/>
              <a:buChar char="•"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собеседование</a:t>
            </a:r>
          </a:p>
          <a:p>
            <a:pPr lvl="4">
              <a:buFont typeface="Arial" pitchFamily="34" charset="0"/>
              <a:buChar char="•"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тестирование</a:t>
            </a:r>
            <a:endParaRPr lang="ru-RU" sz="12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4">
              <a:buFont typeface="Arial" pitchFamily="34" charset="0"/>
              <a:buChar char="•"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клиническая задача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836712"/>
            <a:ext cx="252028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ПЕРВИЧНАЯ СПЕЦИАЛИЗИРОВАННАЯ АККРЕДИТАЦИЯ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3789040"/>
            <a:ext cx="331236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ПОВТОРНАЯ АККРЕДИТАЦИЯ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5616" y="5085184"/>
            <a:ext cx="74888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i="1" u="sng" dirty="0" smtClean="0">
                <a:solidFill>
                  <a:schemeClr val="accent1">
                    <a:lumMod val="75000"/>
                  </a:schemeClr>
                </a:solidFill>
              </a:rPr>
              <a:t>оценка образовательного портфолио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(образование, полученное в процессе пятилетнего «непрерывного» повышения квалификации – НМО)</a:t>
            </a:r>
            <a:endParaRPr lang="ru-RU" sz="1600" b="1" i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600" b="1" i="1" u="sng" dirty="0" smtClean="0">
                <a:solidFill>
                  <a:schemeClr val="accent1">
                    <a:lumMod val="75000"/>
                  </a:schemeClr>
                </a:solidFill>
              </a:rPr>
              <a:t>оценка профессионального портфолио</a:t>
            </a:r>
          </a:p>
          <a:p>
            <a:pPr>
              <a:buFont typeface="Wingdings" pitchFamily="2" charset="2"/>
              <a:buChar char="Ø"/>
            </a:pPr>
            <a:r>
              <a:rPr lang="ru-RU" sz="1600" b="1" i="1" u="sng" dirty="0" smtClean="0">
                <a:solidFill>
                  <a:schemeClr val="accent1">
                    <a:lumMod val="75000"/>
                  </a:schemeClr>
                </a:solidFill>
              </a:rPr>
              <a:t>Тестирование</a:t>
            </a:r>
          </a:p>
          <a:p>
            <a:pPr>
              <a:buFont typeface="Wingdings" pitchFamily="2" charset="2"/>
              <a:buChar char="Ø"/>
            </a:pPr>
            <a:r>
              <a:rPr lang="ru-RU" sz="1600" b="1" i="1" u="sng" dirty="0" smtClean="0">
                <a:solidFill>
                  <a:schemeClr val="accent1">
                    <a:lumMod val="75000"/>
                  </a:schemeClr>
                </a:solidFill>
              </a:rPr>
              <a:t>Клинические задачи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 rot="5400000">
            <a:off x="4391980" y="-1359532"/>
            <a:ext cx="360040" cy="6480720"/>
          </a:xfrm>
          <a:prstGeom prst="rightBrace">
            <a:avLst>
              <a:gd name="adj1" fmla="val 56252"/>
              <a:gd name="adj2" fmla="val 50399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391980" y="2960948"/>
            <a:ext cx="360040" cy="3744416"/>
          </a:xfrm>
          <a:prstGeom prst="rightBrace">
            <a:avLst>
              <a:gd name="adj1" fmla="val 56252"/>
              <a:gd name="adj2" fmla="val 50399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2204864"/>
            <a:ext cx="366997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i="1" u="sng" dirty="0" smtClean="0">
                <a:solidFill>
                  <a:schemeClr val="accent1">
                    <a:lumMod val="75000"/>
                  </a:schemeClr>
                </a:solidFill>
              </a:rPr>
              <a:t>оценка практических навыков </a:t>
            </a:r>
          </a:p>
          <a:p>
            <a:pPr lvl="4">
              <a:buFont typeface="Arial" pitchFamily="34" charset="0"/>
              <a:buChar char="•"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симулятор </a:t>
            </a:r>
          </a:p>
          <a:p>
            <a:pPr lvl="4">
              <a:buFont typeface="Arial" pitchFamily="34" charset="0"/>
              <a:buChar char="•"/>
            </a:pP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</a:rPr>
              <a:t> ОСКЭ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Предлагается поэтапное внедрение системы аккредитации. </a:t>
            </a:r>
          </a:p>
          <a:p>
            <a:pPr indent="4572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2016 году процедуру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первичной аккредитации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пройдут лица, завершившие обучение по основной образовательной программе высшего образования по специальностям «стоматология» и «фармация». </a:t>
            </a:r>
          </a:p>
          <a:p>
            <a:pPr indent="4572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2017 году процедуру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первичной аккредитации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пройдут лица, завершившие обучение по основной образовательной программе высшего образования по всем специальностям.</a:t>
            </a:r>
          </a:p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2018 году: 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процедуру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первичной аккредитации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пройдут: лица, завершившие обучение по основной образовательной программе высшего образования по всем специальностям; лица, завершившие обучение по образовательной программе среднего профессионального образования; 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процедуру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первичной специализированной аккредитации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пройдут лица, завершившие обучение по программам ординатуры, лица, освоившие новую квалификацию (ПП) и лица, получившие новый навык в рамках своей квалификации (специальности).</a:t>
            </a:r>
          </a:p>
          <a:p>
            <a:pPr indent="4572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Последующие годы по аналогии с 2018 годом. </a:t>
            </a:r>
          </a:p>
          <a:p>
            <a:pPr indent="4572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Лица, у которых заканчивается срок действия сертификата в 2016 году (и в последующих годах) будут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ресертифицированы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 их последующим включением в образовательный процесс непрерывного профессионального развития. Таким образом, по окончании срока действия сертификата и выполнения условий освоения пятилетней программы непрерывного профессионального развития специалисты начнут проходить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повторную аккредитацию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2025 году все специалисты отрасли будут переведены на систему аккредитации.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395288" y="116631"/>
            <a:ext cx="8374062" cy="504057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ЭТАПНОСТЬ ВНЕДРЕНИЯ АККРЕДИТАЦИИ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07504" y="6093296"/>
            <a:ext cx="85324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7504" y="5949280"/>
            <a:ext cx="0" cy="3600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616530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 год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980728"/>
            <a:ext cx="17281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Первичная аккредитация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завершивших обучение по основной образовательной программе ВО по специальностям «стоматология» и «фармация»;</a:t>
            </a:r>
          </a:p>
          <a:p>
            <a:pPr>
              <a:buFontTx/>
              <a:buChar char="-"/>
            </a:pPr>
            <a:endParaRPr lang="ru-RU" sz="12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Сертификация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специалистов, у которых истекает срок действия сертификата в 2016 году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980728"/>
            <a:ext cx="1800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Первичная аккредитация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завершивших обучение по основной образовательной программе ВО по всем специальностям.</a:t>
            </a:r>
          </a:p>
          <a:p>
            <a:pPr>
              <a:buFontTx/>
              <a:buChar char="-"/>
            </a:pPr>
            <a:endParaRPr lang="ru-RU" sz="12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Сертификация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лиц, окончивших интернатуру; специалистов, у которых истекает срок действия сертификата в 2017 году 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907704" y="5949280"/>
            <a:ext cx="0" cy="3600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39752" y="616530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2017 год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851920" y="5949280"/>
            <a:ext cx="0" cy="3600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11960" y="980728"/>
            <a:ext cx="22322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Первичная аккредитация</a:t>
            </a:r>
          </a:p>
          <a:p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-лиц, завершивших обучение по основной образовательной программе ВО и лиц, завершивших обучение по образовательной программе СПО</a:t>
            </a:r>
          </a:p>
          <a:p>
            <a:endParaRPr lang="ru-RU" sz="12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Первичная</a:t>
            </a:r>
          </a:p>
          <a:p>
            <a:pPr marL="228600" indent="-228600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специализированная</a:t>
            </a:r>
          </a:p>
          <a:p>
            <a:pPr marL="228600" indent="-228600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аккредитация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завершивших обучение по программе ординатуры;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прошедших программу профессиональной переподготовки;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получивших новый навык в рамках своей квалификации (специальности)</a:t>
            </a:r>
          </a:p>
          <a:p>
            <a:pPr>
              <a:buFontTx/>
              <a:buChar char="-"/>
            </a:pPr>
            <a:endParaRPr lang="ru-RU" sz="12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Сертификация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специалистов, у которых истекает срок действия сертификата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95936" y="616530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2018 год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660232" y="5949280"/>
            <a:ext cx="0" cy="36004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76256" y="616530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2025 год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660232" y="1916832"/>
            <a:ext cx="22322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Первичная аккредитация</a:t>
            </a:r>
          </a:p>
          <a:p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-лиц, завершивших обучение по основной образовательной программе ВО, СПО </a:t>
            </a:r>
          </a:p>
          <a:p>
            <a:pPr marL="228600" indent="-228600"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Первичная</a:t>
            </a:r>
          </a:p>
          <a:p>
            <a:pPr marL="228600" indent="-228600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специализированная</a:t>
            </a:r>
          </a:p>
          <a:p>
            <a:pPr marL="228600" indent="-228600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аккредитация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завершивших обучение по программе ординатуры;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прошедших программу профессиональной переподготовки;</a:t>
            </a:r>
          </a:p>
          <a:p>
            <a:pPr>
              <a:buFontTx/>
              <a:buChar char="-"/>
            </a:pPr>
            <a:r>
              <a:rPr lang="ru-RU" sz="1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лиц, получивших новый навык в рамках своей квалификации (специальности)</a:t>
            </a:r>
          </a:p>
          <a:p>
            <a:pPr>
              <a:buFont typeface="Wingdings" pitchFamily="2" charset="2"/>
              <a:buChar char="q"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Повторная аккредитация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специалистов, у которых истекает срок действия сертификата</a:t>
            </a:r>
            <a:endParaRPr lang="ru-RU" sz="12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88224" y="764704"/>
            <a:ext cx="2304256" cy="10801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rgbClr val="C00000"/>
                </a:solidFill>
              </a:rPr>
              <a:t>Все специалисты переведены на систему аккредитации </a:t>
            </a:r>
            <a:endParaRPr lang="ru-RU" sz="1600" i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8064" y="6165304"/>
            <a:ext cx="120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…………</a:t>
            </a:r>
            <a:endParaRPr lang="ru-RU" dirty="0"/>
          </a:p>
        </p:txBody>
      </p:sp>
      <p:sp>
        <p:nvSpPr>
          <p:cNvPr id="34" name="Выноска со стрелкой вправо 33"/>
          <p:cNvSpPr/>
          <p:nvPr/>
        </p:nvSpPr>
        <p:spPr>
          <a:xfrm>
            <a:off x="179512" y="4293096"/>
            <a:ext cx="4032448" cy="1224136"/>
          </a:xfrm>
          <a:prstGeom prst="rightArrowCallout">
            <a:avLst>
              <a:gd name="adj1" fmla="val 9818"/>
              <a:gd name="adj2" fmla="val 10661"/>
              <a:gd name="adj3" fmla="val 32321"/>
              <a:gd name="adj4" fmla="val 722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Переход указанных специалистов на программу непрерывного профессионального развития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3"/>
          <p:cNvSpPr>
            <a:spLocks noChangeArrowheads="1"/>
          </p:cNvSpPr>
          <p:nvPr/>
        </p:nvSpPr>
        <p:spPr bwMode="auto">
          <a:xfrm>
            <a:off x="611188" y="5516563"/>
            <a:ext cx="3313112" cy="10810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ru-RU" altLang="ko-KR" sz="1400" b="1"/>
          </a:p>
          <a:p>
            <a:pPr algn="ctr"/>
            <a:endParaRPr lang="ru-RU" altLang="ru-RU" sz="1400">
              <a:solidFill>
                <a:schemeClr val="bg1"/>
              </a:solidFill>
              <a:ea typeface="Malgun Gothic" pitchFamily="34" charset="-127"/>
            </a:endParaRPr>
          </a:p>
        </p:txBody>
      </p:sp>
      <p:sp>
        <p:nvSpPr>
          <p:cNvPr id="22" name="Прямоугольник 13"/>
          <p:cNvSpPr txBox="1">
            <a:spLocks noChangeArrowheads="1"/>
          </p:cNvSpPr>
          <p:nvPr/>
        </p:nvSpPr>
        <p:spPr bwMode="auto">
          <a:xfrm>
            <a:off x="460375" y="115888"/>
            <a:ext cx="8374063" cy="577850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" name="Прямоугольник 4"/>
          <p:cNvSpPr>
            <a:spLocks noChangeArrowheads="1"/>
          </p:cNvSpPr>
          <p:nvPr/>
        </p:nvSpPr>
        <p:spPr bwMode="auto">
          <a:xfrm>
            <a:off x="1116013" y="176213"/>
            <a:ext cx="1428750" cy="88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825" y="981075"/>
            <a:ext cx="1441450" cy="36036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222" name="Прямоугольник 13"/>
          <p:cNvSpPr>
            <a:spLocks noChangeArrowheads="1"/>
          </p:cNvSpPr>
          <p:nvPr/>
        </p:nvSpPr>
        <p:spPr bwMode="auto">
          <a:xfrm>
            <a:off x="5580063" y="5445125"/>
            <a:ext cx="2808287" cy="11525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altLang="ko-KR" sz="1400" b="1"/>
          </a:p>
          <a:p>
            <a:pPr algn="ctr"/>
            <a:endParaRPr lang="ru-RU" altLang="ru-RU" sz="1400">
              <a:solidFill>
                <a:schemeClr val="bg1"/>
              </a:solidFill>
              <a:ea typeface="Malgun Gothic" pitchFamily="34" charset="-127"/>
            </a:endParaRPr>
          </a:p>
        </p:txBody>
      </p: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539750" y="12700"/>
            <a:ext cx="1428750" cy="1158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quarter" idx="4"/>
          </p:nvPr>
        </p:nvSpPr>
        <p:spPr>
          <a:xfrm>
            <a:off x="3708400" y="1493838"/>
            <a:ext cx="5265738" cy="5145087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ru-RU" sz="1400" dirty="0" smtClean="0"/>
              <a:t>        </a:t>
            </a:r>
            <a:r>
              <a:rPr lang="ru-RU" sz="2000" dirty="0" smtClean="0"/>
              <a:t> «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Ещё одна важная тема – медицинские кадры, их количество, квалификация и, разумеется, подготовка. Мы уже привыкли к термину «медицинские услуги», однако медицина – это не сфера обслуживания, её недаром называют искусством врачевания, а профессии врача, медсестры предполагают служение людям. И в нашей стране огромное число медработников с честью выполняют эту почётную миссию. Здесь всегда будут ценны и значимы милосердие, внимание, доброе отношение к пациентам, благородство. Воспитание этих качеств у студентов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медвузов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должно быть таким же приоритетным, как и получение современных знаний…»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65447" y="836712"/>
            <a:ext cx="3606105" cy="284313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260648"/>
            <a:ext cx="8784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2925" algn="just"/>
            <a:r>
              <a:rPr lang="ru-RU" dirty="0" smtClean="0"/>
              <a:t>Технически интеграция процедуры аккредитации будет выглядеть следующим образом:</a:t>
            </a:r>
          </a:p>
          <a:p>
            <a:pPr indent="542925" algn="just"/>
            <a:r>
              <a:rPr lang="ru-RU" dirty="0" smtClean="0"/>
              <a:t>Специалист, у которого оканчивается срок действия сертификата в        2016 году и последующих годах проходит сертификацию в соответствии с Приказом Минздрава России от 29.11.2012 № 982н «Об утверждении условий и порядка выдачи сертификата специалиста медицинским и фармацевтическим работникам, формы и технических требований сертификата специалиста», после чего обучается по индивидуальной образовательной траектории и через пять лет или ранее проходит процедуру повторной аккредитации. </a:t>
            </a:r>
          </a:p>
          <a:p>
            <a:pPr indent="542925" algn="just"/>
            <a:endParaRPr lang="ru-RU" dirty="0" smtClean="0"/>
          </a:p>
          <a:p>
            <a:pPr indent="542925" algn="just"/>
            <a:r>
              <a:rPr lang="ru-RU" dirty="0" smtClean="0"/>
              <a:t>В этих целях сразу после сертификации специалист на сайте Минздрава России, используя СНИЛС, входит в свой личный кабинет. Доступ к личному кабинету возможен только при наличии в базе данных Федерального регистра медицинских работников записи о специалисте. При отсутствии таковой специалист обращается к своему работодателю с просьбой о внесении соответствующих данных. </a:t>
            </a:r>
          </a:p>
          <a:p>
            <a:pPr indent="542925" algn="just"/>
            <a:r>
              <a:rPr lang="ru-RU" dirty="0" smtClean="0"/>
              <a:t>Получив доступ к личному кабинету, специалист самостоятельно формирует собственную образовательную траекторию и в дальнейшем проходит соответствующее обучение. По окончании обучения с портфолио (формируется в личном кабинете)  специалист проходит процедуру повторной аккредитации.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995936" y="2780928"/>
            <a:ext cx="266429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ФРМР</a:t>
            </a:r>
          </a:p>
          <a:p>
            <a:pPr algn="ctr"/>
            <a:r>
              <a:rPr lang="ru-RU" sz="1400" i="1" dirty="0" smtClean="0"/>
              <a:t>проверка о наличии в базе данных записи о пользователе</a:t>
            </a:r>
            <a:endParaRPr lang="ru-RU" sz="1400" i="1" dirty="0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395288" y="116631"/>
            <a:ext cx="8374062" cy="504057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МЕХАНИЗМ ИНТЕГРАЦИИ СЕРТИФИЦИРОВАННЫХ СПЕЦИАЛИСТОВ В СИСТЕМУ АККРЕДИТАЦИИ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052736"/>
            <a:ext cx="1872208" cy="86409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Окончание срока действия сертификата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7" name="Прямая со стрелкой 6"/>
          <p:cNvCxnSpPr>
            <a:stCxn id="5" idx="3"/>
          </p:cNvCxnSpPr>
          <p:nvPr/>
        </p:nvCxnSpPr>
        <p:spPr>
          <a:xfrm>
            <a:off x="2123728" y="1484784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95736" y="764704"/>
            <a:ext cx="331236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процедура сертификации в соответствии с Приказом Минздрава России №982н и вступление в программу непрерывного профессионального развития</a:t>
            </a:r>
            <a:r>
              <a:rPr lang="ru-RU" sz="1500" dirty="0" smtClean="0"/>
              <a:t> </a:t>
            </a:r>
            <a:endParaRPr lang="ru-RU" sz="15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1052736"/>
            <a:ext cx="936104" cy="86409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НМО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24128" y="2276872"/>
            <a:ext cx="3240360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сайт Минздрава России</a:t>
            </a:r>
          </a:p>
          <a:p>
            <a:pPr algn="ctr"/>
            <a:r>
              <a:rPr lang="ru-RU" sz="1400" i="1" dirty="0" smtClean="0"/>
              <a:t>пользователь входит в личный кабинет по </a:t>
            </a:r>
            <a:r>
              <a:rPr lang="ru-RU" sz="1400" i="1" dirty="0" err="1" smtClean="0"/>
              <a:t>СНИЛСу</a:t>
            </a:r>
            <a:endParaRPr lang="ru-RU" sz="1400" i="1" dirty="0"/>
          </a:p>
        </p:txBody>
      </p:sp>
      <p:sp>
        <p:nvSpPr>
          <p:cNvPr id="14" name="Стрелка углом 13"/>
          <p:cNvSpPr/>
          <p:nvPr/>
        </p:nvSpPr>
        <p:spPr>
          <a:xfrm rot="5400000">
            <a:off x="6912260" y="1232756"/>
            <a:ext cx="792088" cy="1152128"/>
          </a:xfrm>
          <a:prstGeom prst="bentArrow">
            <a:avLst>
              <a:gd name="adj1" fmla="val 8165"/>
              <a:gd name="adj2" fmla="val 8165"/>
              <a:gd name="adj3" fmla="val 15380"/>
              <a:gd name="adj4" fmla="val 4375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52120" y="3573016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запись не найдена</a:t>
            </a:r>
          </a:p>
          <a:p>
            <a:pPr algn="ctr"/>
            <a:r>
              <a:rPr lang="ru-RU" sz="12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 в личный кабинет недоступен</a:t>
            </a:r>
          </a:p>
          <a:p>
            <a:pPr algn="ctr"/>
            <a:endParaRPr lang="ru-RU" sz="1200" i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200" i="1" dirty="0" smtClean="0">
                <a:solidFill>
                  <a:schemeClr val="accent2">
                    <a:lumMod val="75000"/>
                  </a:schemeClr>
                </a:solidFill>
              </a:rPr>
              <a:t>специалисту необходимо обратиться к работодателю для внесения сведений в федеральный регистр медицинских работников</a:t>
            </a:r>
            <a:endParaRPr lang="ru-RU" sz="12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51720" y="3573016"/>
            <a:ext cx="26271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запись найдена</a:t>
            </a:r>
          </a:p>
          <a:p>
            <a:r>
              <a:rPr lang="ru-RU" sz="1200" i="1" dirty="0" smtClean="0">
                <a:solidFill>
                  <a:schemeClr val="accent3">
                    <a:lumMod val="75000"/>
                  </a:schemeClr>
                </a:solidFill>
              </a:rPr>
              <a:t>доступен вход в личный кабинет</a:t>
            </a:r>
            <a:endParaRPr lang="ru-RU" sz="12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012160" y="5085184"/>
            <a:ext cx="2736304" cy="14401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работодатель вносит сведения в ФРМР, после чего доступен вход в личный кабинет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63688" y="4437112"/>
            <a:ext cx="3312368" cy="2160240"/>
          </a:xfrm>
          <a:prstGeom prst="roundRect">
            <a:avLst>
              <a:gd name="adj" fmla="val 589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835696" y="5445224"/>
            <a:ext cx="3168352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Индивидуальный план обучения</a:t>
            </a:r>
            <a:endParaRPr lang="ru-RU" sz="1400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835696" y="6165304"/>
            <a:ext cx="3168352" cy="35469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Отчет для аккредитации (портфолио) </a:t>
            </a:r>
            <a:endParaRPr lang="ru-RU" sz="1400" dirty="0"/>
          </a:p>
        </p:txBody>
      </p:sp>
      <p:sp>
        <p:nvSpPr>
          <p:cNvPr id="38" name="Прямоугольник с двумя скругленными соседними углами 37"/>
          <p:cNvSpPr/>
          <p:nvPr/>
        </p:nvSpPr>
        <p:spPr>
          <a:xfrm>
            <a:off x="1763688" y="4149080"/>
            <a:ext cx="3312368" cy="432048"/>
          </a:xfrm>
          <a:prstGeom prst="round2Same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Личный кабинет</a:t>
            </a:r>
            <a:endParaRPr lang="ru-RU" dirty="0"/>
          </a:p>
        </p:txBody>
      </p:sp>
      <p:cxnSp>
        <p:nvCxnSpPr>
          <p:cNvPr id="39" name="Прямая со стрелкой 38"/>
          <p:cNvCxnSpPr>
            <a:stCxn id="36" idx="2"/>
            <a:endCxn id="37" idx="0"/>
          </p:cNvCxnSpPr>
          <p:nvPr/>
        </p:nvCxnSpPr>
        <p:spPr>
          <a:xfrm>
            <a:off x="3419872" y="602128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1835696" y="4653136"/>
            <a:ext cx="3168352" cy="64807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Самостоятельный выбор образовательной траектории </a:t>
            </a:r>
          </a:p>
          <a:p>
            <a:pPr algn="ctr"/>
            <a:r>
              <a:rPr lang="ru-RU" sz="1400" dirty="0" smtClean="0"/>
              <a:t>(ВУЗы из реестра Минздрава России)</a:t>
            </a:r>
            <a:endParaRPr lang="ru-RU" sz="1400" dirty="0"/>
          </a:p>
        </p:txBody>
      </p:sp>
      <p:cxnSp>
        <p:nvCxnSpPr>
          <p:cNvPr id="53" name="Прямая со стрелкой 52"/>
          <p:cNvCxnSpPr>
            <a:stCxn id="51" idx="2"/>
          </p:cNvCxnSpPr>
          <p:nvPr/>
        </p:nvCxnSpPr>
        <p:spPr>
          <a:xfrm>
            <a:off x="3419872" y="530120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stCxn id="26" idx="1"/>
            <a:endCxn id="22" idx="3"/>
          </p:cNvCxnSpPr>
          <p:nvPr/>
        </p:nvCxnSpPr>
        <p:spPr>
          <a:xfrm rot="10800000">
            <a:off x="4678914" y="3850016"/>
            <a:ext cx="1333246" cy="1955249"/>
          </a:xfrm>
          <a:prstGeom prst="bentConnector3">
            <a:avLst>
              <a:gd name="adj1" fmla="val 36426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1187624" y="3284984"/>
            <a:ext cx="0" cy="34563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1187624" y="6741368"/>
            <a:ext cx="223224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endCxn id="37" idx="2"/>
          </p:cNvCxnSpPr>
          <p:nvPr/>
        </p:nvCxnSpPr>
        <p:spPr>
          <a:xfrm flipV="1">
            <a:off x="3419872" y="6520002"/>
            <a:ext cx="0" cy="22136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1" name="Скругленный прямоугольник 100"/>
          <p:cNvSpPr/>
          <p:nvPr/>
        </p:nvSpPr>
        <p:spPr>
          <a:xfrm>
            <a:off x="251520" y="2420888"/>
            <a:ext cx="1872208" cy="86409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АККРЕДИТАЦИЯ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V="1">
            <a:off x="2123728" y="2708920"/>
            <a:ext cx="576064" cy="2160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flipV="1">
            <a:off x="3059832" y="2348880"/>
            <a:ext cx="576064" cy="2160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flipV="1">
            <a:off x="4067944" y="1988840"/>
            <a:ext cx="576064" cy="2160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flipV="1">
            <a:off x="5076056" y="1628800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9036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целях обеспечения бесперебойной работы системы аккредитация специалистов в сфере здравоохранения необходим методологический центр, в состав которого должны войти и участвовать в работе на ключевых этапах представители профессиональных сообществ и работодателей.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частности Советом по обеспечению перехода к системе аккредитации специалиста при Минздраве России обсуждено и одобрено к реализации решение о формировании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Национального центра аккредитации врачей и лиц с иным высшим немедицинским образованием и Национального центра аккредитации среднего медицинского персонала.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«Рабочим» аппаратом предполагается определить образовательные организации, на базе которых будут развернуты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окружные аккредитационные центры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непосредственно проводящие процедуру аккредитации специалистов.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Требования к образовательным организациям прорабатываются в настоящее время. 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Специализированные (профессиональные) центры аккредитации –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аккредитация медицинских работников по «редким» специальностям.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13"/>
          <p:cNvSpPr txBox="1">
            <a:spLocks noChangeArrowheads="1"/>
          </p:cNvSpPr>
          <p:nvPr/>
        </p:nvSpPr>
        <p:spPr bwMode="auto">
          <a:xfrm>
            <a:off x="395288" y="115889"/>
            <a:ext cx="8374062" cy="432792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ЦЕНТРЫ АККРЕДИТАЦИИ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123728" y="1628800"/>
            <a:ext cx="288032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Национальный центр аккредитации среднего медицинского персонала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35696" y="4365104"/>
            <a:ext cx="316835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Окружные центры аккредитации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Двойная стрелка вверх/вниз 43"/>
          <p:cNvSpPr/>
          <p:nvPr/>
        </p:nvSpPr>
        <p:spPr>
          <a:xfrm>
            <a:off x="683568" y="980728"/>
            <a:ext cx="1115616" cy="5616624"/>
          </a:xfrm>
          <a:prstGeom prst="up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 БАЗЫ ДАННЫХ ОЦЕНОЧНЫХ СРЕДСТВ, ЭКСПЕРТОВ, АККРЕДИТОВАННЫХ СПЕЦИАЛИСТОВ, СВИДЕТЕЛЬСТВ ОБ АККРЕДИТАЦИИ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35696" y="2564904"/>
            <a:ext cx="1584176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Стрелка влево 46"/>
          <p:cNvSpPr/>
          <p:nvPr/>
        </p:nvSpPr>
        <p:spPr>
          <a:xfrm>
            <a:off x="611560" y="3717032"/>
            <a:ext cx="288032" cy="216024"/>
          </a:xfrm>
          <a:prstGeom prst="lef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07504" y="1268760"/>
            <a:ext cx="432048" cy="496855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регистр медицинских работников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491880" y="2564904"/>
            <a:ext cx="1512168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ОЦЕНОЧНЫХ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 И РЕГУЛИРОВАНИЕ КРИТЕРИЕВ ИХ ПРИМЕНЕНИЯ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835696" y="3140968"/>
            <a:ext cx="1584176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 ЭКСПЕРТОВ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796136" y="3717032"/>
            <a:ext cx="3096344" cy="50405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ПРЕДСТАВИТЕЛИ РАБОТОДАТЕЛЕЙ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652120" y="1196752"/>
            <a:ext cx="3384376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НЕКОММЕРЧЕСКИЕ ПРОФЕССИОНАЛЬНЫЕ ОБЩЕСТВА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Входят в состав Центральной апелляционной комиссии;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Входят в состав Центральной экзаменационной комиссии;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Участвуют в разработке и актуализации оценочных средств;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Экспертируют имеющиеся оценочные средства;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Участвуют в подготовке экспертов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907704" y="836712"/>
            <a:ext cx="288032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Национальный центр аккредитации врачей и лиц с иным высшим немедицинским образованием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835696" y="5085184"/>
            <a:ext cx="1296144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И ПРОВЕДЕНИЕ АККРЕДИТАЦИИ 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203848" y="5085184"/>
            <a:ext cx="180020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И УЧАСТИЕ В РАЗВИТИИ СИСТЕМЫ АККРЕДИТАЦИИ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652120" y="4509120"/>
            <a:ext cx="3384376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НЕКОММЕРЧЕСКИЕ ПРОФЕССИОНАЛЬНЫЕ ОБЩЕСТВА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обеспечении и проведении аккредитации;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предложений по развитию системы аккредитации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835696" y="3789040"/>
            <a:ext cx="3168352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НОРМАТИВНОЕ СОПРОВОЖДЕНИЕ АККРЕДИТАЦИИ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люс 27"/>
          <p:cNvSpPr/>
          <p:nvPr/>
        </p:nvSpPr>
        <p:spPr>
          <a:xfrm>
            <a:off x="7236296" y="3356992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 rot="10800000">
            <a:off x="5076056" y="2132856"/>
            <a:ext cx="504056" cy="720080"/>
          </a:xfrm>
          <a:prstGeom prst="rightArrow">
            <a:avLst>
              <a:gd name="adj1" fmla="val 50000"/>
              <a:gd name="adj2" fmla="val 5189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796136" y="6237312"/>
            <a:ext cx="3096344" cy="43204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ПРЕДСТАВИТЕЛИ РАБОТОДАТЕЛЕЙ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люс 35"/>
          <p:cNvSpPr/>
          <p:nvPr/>
        </p:nvSpPr>
        <p:spPr>
          <a:xfrm>
            <a:off x="7236296" y="5805264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10800000">
            <a:off x="5076056" y="4725144"/>
            <a:ext cx="504056" cy="720080"/>
          </a:xfrm>
          <a:prstGeom prst="rightArrow">
            <a:avLst>
              <a:gd name="adj1" fmla="val 50000"/>
              <a:gd name="adj2" fmla="val 5189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35696" y="6021288"/>
            <a:ext cx="316835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Специализированные (профессиональные) центры аккредитации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885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Задачами национальных центров аккредитации целесообразно определить: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4663"/>
            <a:ext cx="89289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разработка и совершенствование организационно-методических документов, регулирующих процедуру аккредитации;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формирование и поддержание в актуальном состоянии Единой федеральной базы оценочных средств;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национального реестра членов экзаменационных/апелляционных комиссий;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формирование и поддержание в актуальном состоянии национального реестра аккредитованных специалистов (в рамках ведения Федерального регистра медицинских работников);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формирование и поддержание в актуальном состоянии национального реестра документов, подтверждающих аккредитацию;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подготовка кандидатов в члены экзаменационных/апелляционных комиссий по аккредитации медицинских работников;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разработка предложений по развитию национальной системы аккредитации;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разработка критериев отбора, мониторинг и оценка эффективности деятельности окружных центров аккредитации;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149080"/>
            <a:ext cx="88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Задачами окружных центров аккредитации могут являться: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437112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аккредитация специалистов;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в разработке и совершенствовании организационно-методических и нормативных документов по аккредитации специалистов;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окружного реестра аккредитованных специалистов (в рамках ведения Федерального регистра медицинских работников);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формировании и поддержании в актуальном состоянии окружного реестра документов, подтверждающих аккредитацию; 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внесение предложений по развитию системы аккредитации;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мониторинг и самооценка эффективности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11560" y="428625"/>
            <a:ext cx="8103814" cy="6429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Аккредитационные инструменты </a:t>
            </a:r>
            <a:r>
              <a:rPr lang="ru-RU" sz="2400" b="1" dirty="0">
                <a:solidFill>
                  <a:schemeClr val="bg1"/>
                </a:solidFill>
              </a:rPr>
              <a:t>для оценки квалификаций</a:t>
            </a:r>
            <a:endParaRPr lang="fr-CA" sz="2400" b="1" dirty="0" smtClean="0">
              <a:solidFill>
                <a:schemeClr val="bg1"/>
              </a:solidFill>
            </a:endParaRPr>
          </a:p>
        </p:txBody>
      </p:sp>
      <p:sp>
        <p:nvSpPr>
          <p:cNvPr id="48" name="Прямоугольник 13"/>
          <p:cNvSpPr txBox="1">
            <a:spLocks noChangeArrowheads="1"/>
          </p:cNvSpPr>
          <p:nvPr/>
        </p:nvSpPr>
        <p:spPr bwMode="auto">
          <a:xfrm>
            <a:off x="395288" y="115889"/>
            <a:ext cx="8374062" cy="432792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dirty="0" smtClean="0"/>
              <a:t>ЗАДАЧИ ЦЕНТРОВ АККРЕДИТАЦИИ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196752"/>
            <a:ext cx="4104456" cy="54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и совершенствование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организационно-методических документов, регулирующих процедуру аккредитации;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Единой федеральной базы оценочных средств;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национального реестра членов экзаменационных/апелляционных комиссий;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национального реестра аккредитованных специалистов </a:t>
            </a:r>
            <a:b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рамках ведения Федерального регистра медицинских работников);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национального реестра документов, подтверждающих аккредитацию;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кандидатов в члены экзаменационных/апелляционных комиссий по аккредитации медицинских работников;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предложений по развитию национальной системы аккредитации;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критериев отбора, мониторинг и оценка эффективности деятельности окружных центров аккредитации;</a:t>
            </a:r>
          </a:p>
          <a:p>
            <a:pPr marL="271463" indent="-271463"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информацией потребителей – лиц и организаций о порядке и процедуре аккредитации, регламентах, организационно-методических документах 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692696"/>
            <a:ext cx="424847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НАЦИОНАЛЬНЫЕ ЦЕНТРЫ АККРЕДИТАЦИИ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4008" y="692696"/>
            <a:ext cx="410445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ОКРУЖНЫЕ ЦЕНТРЫ АККРЕДИТАЦИИ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44008" y="1196752"/>
            <a:ext cx="4104456" cy="54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marL="342900" indent="-342900"/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аккредитация специалистов;</a:t>
            </a:r>
          </a:p>
          <a:p>
            <a:pPr marL="342900" indent="-342900">
              <a:buFont typeface="+mj-lt"/>
              <a:buAutoNum type="arabicPeriod"/>
            </a:pP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разработке и совершенствовании организационно-методических и нормативных документов по аккредитации специалистов;</a:t>
            </a:r>
          </a:p>
          <a:p>
            <a:pPr marL="271463" indent="-271463">
              <a:buFont typeface="+mj-lt"/>
              <a:buAutoNum type="arabicPeriod"/>
            </a:pP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поддержание в актуальном состоянии окружного реестра аккредитованных специалистов (в рамках ведения Федерального регистра медицинских работников);</a:t>
            </a:r>
          </a:p>
          <a:p>
            <a:pPr marL="271463" indent="-271463">
              <a:buFont typeface="+mj-lt"/>
              <a:buAutoNum type="arabicPeriod"/>
            </a:pP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формировании и поддержании в актуальном состоянии окружного реестра документов, подтверждающих аккредитацию;</a:t>
            </a:r>
          </a:p>
          <a:p>
            <a:pPr marL="271463" indent="-271463">
              <a:buFont typeface="+mj-lt"/>
              <a:buAutoNum type="arabicPeriod"/>
            </a:pP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предложений по развитию системы аккредитации;</a:t>
            </a:r>
          </a:p>
          <a:p>
            <a:pPr marL="271463" indent="-271463">
              <a:buFont typeface="+mj-lt"/>
              <a:buAutoNum type="arabicPeriod"/>
            </a:pP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1463" indent="-271463"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 и самооценка эффективности деятельности.</a:t>
            </a:r>
          </a:p>
          <a:p>
            <a:pPr marL="271463" indent="-271463">
              <a:buFont typeface="+mj-lt"/>
              <a:buAutoNum type="arabicPeriod"/>
            </a:pP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90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033588"/>
            <a:ext cx="9144000" cy="4287837"/>
          </a:xfrm>
          <a:prstGeom prst="rect">
            <a:avLst/>
          </a:prstGeom>
          <a:solidFill>
            <a:srgbClr val="0066FF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6" name="Rectangle 8"/>
          <p:cNvSpPr>
            <a:spLocks noChangeArrowheads="1"/>
          </p:cNvSpPr>
          <p:nvPr/>
        </p:nvSpPr>
        <p:spPr bwMode="auto">
          <a:xfrm>
            <a:off x="827088" y="3941763"/>
            <a:ext cx="777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3200" b="1">
                <a:solidFill>
                  <a:schemeClr val="bg1"/>
                </a:solidFill>
                <a:latin typeface="Calibri" pitchFamily="34" charset="0"/>
              </a:rPr>
              <a:t>БЛАГОДАРЮ ЗА ВНИМАНИЕ!</a:t>
            </a:r>
          </a:p>
        </p:txBody>
      </p: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339975" y="476250"/>
            <a:ext cx="3889375" cy="1150938"/>
          </a:xfrm>
          <a:solidFill>
            <a:schemeClr val="bg1"/>
          </a:solidFill>
        </p:spPr>
        <p:txBody>
          <a:bodyPr lIns="95782" tIns="47891" rIns="95782" bIns="47891" rtlCol="0">
            <a:normAutofit fontScale="85000" lnSpcReduction="20000"/>
          </a:bodyPr>
          <a:lstStyle/>
          <a:p>
            <a:pPr marL="0" indent="0" defTabSz="957263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</a:t>
            </a:r>
          </a:p>
          <a:p>
            <a:pPr marL="0" indent="0" defTabSz="957263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ЗДРАВООХРАНЕНИЯ</a:t>
            </a:r>
          </a:p>
          <a:p>
            <a:pPr marL="0" indent="0" defTabSz="957263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РОССИЙСКОЙ ФЕДЕРАЦИИ</a:t>
            </a:r>
          </a:p>
        </p:txBody>
      </p:sp>
      <p:pic>
        <p:nvPicPr>
          <p:cNvPr id="46088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7325"/>
            <a:ext cx="18002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5254625" y="2547938"/>
            <a:ext cx="3744913" cy="40497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РЕАЛИЗАЦИЯ РЕГИОНАЛЬНЫХ ПРОГРАММ, НАПРАВЛЕННЫХ НА ПОВЫШЕНИЕ КВАЛИФИКАЦИИ МЕДИЦИНСКИХ КАДРОВ, ПОЭТАПНОЕ УСТРАНЕНИЕ ДЕФИЦИТА МЕДИЦИНСКИХ КАДРОВ, А ТАКЖЕ РАЗРАБОТКУ ДИФФЕРЕНЦИРОВАННЫХ МЕР СОЦИАЛЬНОЙ ПОДДЕРЖКИ МЕДИЦИНСКИХ РАБОТНИКОВ, В ПЕРВУЮ ОЧЕРЕДЬ НАИБОЛЕЕ ДЕФИЦИТНЫХ СПЕЦИАЛЬНОСТЕЙ</a:t>
            </a:r>
          </a:p>
        </p:txBody>
      </p:sp>
      <p:sp>
        <p:nvSpPr>
          <p:cNvPr id="10" name="Прямоугольник 13"/>
          <p:cNvSpPr txBox="1">
            <a:spLocks noChangeArrowheads="1"/>
          </p:cNvSpPr>
          <p:nvPr/>
        </p:nvSpPr>
        <p:spPr bwMode="auto">
          <a:xfrm>
            <a:off x="385763" y="109538"/>
            <a:ext cx="8372475" cy="439737"/>
          </a:xfrm>
          <a:prstGeom prst="rect">
            <a:avLst/>
          </a:prstGeom>
          <a:solidFill>
            <a:srgbClr val="6699FF"/>
          </a:solidFill>
          <a:ln>
            <a:noFill/>
          </a:ln>
          <a:extLst>
            <a:ext uri="{91240B29-F687-4F45-9708-019B960494DF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20000"/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600" b="1" cap="all">
                <a:solidFill>
                  <a:schemeClr val="bg1"/>
                </a:solidFill>
                <a:latin typeface="+mj-lt"/>
                <a:ea typeface="+mj-ea"/>
                <a:cs typeface="Times New Roman" pitchFamily="18" charset="0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defRPr/>
            </a:pPr>
            <a:r>
              <a:rPr lang="ru-RU" dirty="0"/>
              <a:t>Распоряжение Правительства РФ от 15.04.2013 N 614-р «О комплексе мер по обеспечению системы здравоохранения Российской Федерации медицинскими кадрами до 2018 года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16238" y="1622424"/>
            <a:ext cx="3024187" cy="798463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Совершенствование системы подготовки специалистов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9388" y="1611313"/>
            <a:ext cx="2663825" cy="737567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cs typeface="Times New Roman" pitchFamily="18" charset="0"/>
              </a:rPr>
              <a:t>Совершенствование планирования и использования кадровых ресурсов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11863" y="1611313"/>
            <a:ext cx="3132137" cy="809575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cs typeface="Times New Roman" pitchFamily="18" charset="0"/>
              </a:rPr>
              <a:t>Формирование и расширение системы материальных и моральных стимулов медицинских работников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1300" y="620713"/>
            <a:ext cx="8758238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 dirty="0">
                <a:solidFill>
                  <a:schemeClr val="tx1"/>
                </a:solidFill>
              </a:rPr>
              <a:t>КОМПЛЕКС МЕР </a:t>
            </a:r>
          </a:p>
          <a:p>
            <a:pPr algn="ctr">
              <a:lnSpc>
                <a:spcPct val="80000"/>
              </a:lnSpc>
              <a:defRPr/>
            </a:pPr>
            <a:r>
              <a:rPr lang="ru-RU" b="1" dirty="0">
                <a:solidFill>
                  <a:schemeClr val="tx1"/>
                </a:solidFill>
              </a:rPr>
              <a:t>по обеспечению системы здравоохранения Российской Федерации медицинскими кадрами до 2018 года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2225" y="6858000"/>
            <a:ext cx="3440113" cy="241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71550" y="0"/>
            <a:ext cx="1428750" cy="1158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1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338513"/>
            <a:ext cx="2478088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246063" y="4991100"/>
            <a:ext cx="2460625" cy="7191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Анализ обеспеченности отрасли специалистами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57175" y="2565400"/>
            <a:ext cx="2449513" cy="666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Мониторинг кадрового состава системы здравоохранения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707058" y="2548466"/>
            <a:ext cx="41835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КАДРОВЫЙ ПРОФИЛЬ СУБЪЕКТА</a:t>
            </a:r>
          </a:p>
        </p:txBody>
      </p:sp>
      <p:sp>
        <p:nvSpPr>
          <p:cNvPr id="22" name="Равнобедренный треугольник 21"/>
          <p:cNvSpPr/>
          <p:nvPr/>
        </p:nvSpPr>
        <p:spPr>
          <a:xfrm rot="5400000">
            <a:off x="1508919" y="4164807"/>
            <a:ext cx="3384550" cy="15081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16288" y="3557588"/>
            <a:ext cx="1871662" cy="12080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Государственное задание на подготовку кадров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Прямоугольник 4"/>
          <p:cNvSpPr>
            <a:spLocks noChangeArrowheads="1"/>
          </p:cNvSpPr>
          <p:nvPr/>
        </p:nvSpPr>
        <p:spPr bwMode="auto">
          <a:xfrm>
            <a:off x="971550" y="-26988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7675562" cy="69532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Приоритеты государственной политики в области кадрового обеспечения здравоохранения</a:t>
            </a:r>
            <a:endParaRPr lang="ru-RU" sz="1800" dirty="0"/>
          </a:p>
        </p:txBody>
      </p:sp>
      <p:sp>
        <p:nvSpPr>
          <p:cNvPr id="91" name="Номер слайда 34"/>
          <p:cNvSpPr>
            <a:spLocks noGrp="1"/>
          </p:cNvSpPr>
          <p:nvPr>
            <p:ph type="sldNum" sz="quarter" idx="12"/>
          </p:nvPr>
        </p:nvSpPr>
        <p:spPr>
          <a:xfrm>
            <a:off x="7019925" y="6519863"/>
            <a:ext cx="2133600" cy="365125"/>
          </a:xfrm>
        </p:spPr>
        <p:txBody>
          <a:bodyPr/>
          <a:lstStyle/>
          <a:p>
            <a:pPr>
              <a:defRPr/>
            </a:pPr>
            <a:fld id="{6A5F1BEC-DAAF-4A1C-8B58-9B770E1DBF93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04" name="Схема 103"/>
          <p:cNvGraphicFramePr/>
          <p:nvPr/>
        </p:nvGraphicFramePr>
        <p:xfrm>
          <a:off x="215008" y="1052736"/>
          <a:ext cx="8677472" cy="5401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574675" y="0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433387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prstClr val="white"/>
                </a:solidFill>
              </a:rPr>
              <a:t>МЕРЫ, НАПРАВЛЕННЫЕ НА УСТРАНЕНИЕ КАДРОВЫХ ДИСБАЛАНСОВ</a:t>
            </a: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425" y="2133600"/>
            <a:ext cx="8682038" cy="86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prstClr val="black"/>
                </a:solidFill>
              </a:rPr>
              <a:t>АНАЛИЗ И КОРРЕКТИРОВКА КАДРОВОГО ПРОФИЛЯ С ИСПОЛЬЗОВАНИЕМ ФЕДЕРАЛЬНОГО РЕГИСТРА МЕДИЦИНСКИХ РАБОТНИКОВ </a:t>
            </a:r>
            <a:r>
              <a:rPr lang="ru-RU" b="1" dirty="0">
                <a:solidFill>
                  <a:prstClr val="black"/>
                </a:solidFill>
              </a:rPr>
              <a:t>(Приказ Минздрава России  от 31.12.2013 г.  №1159н)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8425" y="836613"/>
            <a:ext cx="8689975" cy="12239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altLang="ru-RU" dirty="0">
                <a:solidFill>
                  <a:prstClr val="black"/>
                </a:solidFill>
              </a:rPr>
              <a:t>СОВЕРШЕНСТВОВАНИЕ МЕТОДИКИ РАСЧЕТА ПОТРЕБНОСТИ ВО ВРАЧЕБНЫХ КАДРАХ С УЧЕТОМ СТРУКТУРНЫХ ПРЕОБРАЗОВАНИЙ В ЗДРАВООХРАНЕНИИ, МЕЖДУНАРОДНОГО ОПЫТА, РАЗВИТИЯ ЧАСТНО-ГОСУДАРСТВЕННОГО ПАРТНЕРСТВА  </a:t>
            </a:r>
            <a:r>
              <a:rPr lang="ru-RU" altLang="ru-RU" b="1" dirty="0">
                <a:solidFill>
                  <a:prstClr val="black"/>
                </a:solidFill>
              </a:rPr>
              <a:t>(приказ Минздрава России от 26 июня 2014 г. №322)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7313" y="3141663"/>
            <a:ext cx="8682037" cy="86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altLang="ru-RU" dirty="0">
                <a:solidFill>
                  <a:prstClr val="black"/>
                </a:solidFill>
              </a:rPr>
              <a:t>ПЛАНИРОВАНИЕ ОБЪЕМОВ ПОДГОТОВКИ КАДРОВ В СООТВЕТСТВИИ С КОНКРЕТНОЙ КАДРОВОЙ ПОТРЕБНОСТЬЮ, В РАМКАХ РЕАЛИЗАЦИИ РЕГИОНАЛЬНЫХ КАДРОВЫХ ПРОГРАММ </a:t>
            </a:r>
            <a:endParaRPr lang="ru-RU" altLang="ru-RU" b="1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788" y="4076700"/>
            <a:ext cx="8691562" cy="647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altLang="ru-RU" dirty="0">
                <a:solidFill>
                  <a:prstClr val="black"/>
                </a:solidFill>
              </a:rPr>
              <a:t>ВЫПОЛНЕНИЕ ОБРАЗОВАТЕЛЬНЫМИ ОРГАНИЗАЦИЯМИ УСТАНОВЛЕННОГО ГОСУДАРСТВЕННОГО ЗАДАНИЯ</a:t>
            </a:r>
            <a:endParaRPr lang="ru-RU" altLang="ru-RU" b="1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313" y="4797425"/>
            <a:ext cx="8682037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altLang="ru-RU" dirty="0">
                <a:solidFill>
                  <a:prstClr val="black"/>
                </a:solidFill>
              </a:rPr>
              <a:t>ПОВЫШЕНИЕ ЭФФЕКТИВНОСТИ ЦЕЛЕВОЙ ПОДГОТОВКИ КАДРОВ</a:t>
            </a:r>
            <a:endParaRPr lang="ru-RU" altLang="ru-RU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"/>
          <p:cNvSpPr>
            <a:spLocks noChangeArrowheads="1"/>
          </p:cNvSpPr>
          <p:nvPr/>
        </p:nvSpPr>
        <p:spPr bwMode="auto">
          <a:xfrm>
            <a:off x="403225" y="0"/>
            <a:ext cx="1428750" cy="3206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23838" y="198438"/>
            <a:ext cx="8229600" cy="422275"/>
          </a:xfrm>
          <a:prstGeom prst="rect">
            <a:avLst/>
          </a:prstGeom>
          <a:solidFill>
            <a:srgbClr val="6699FF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1600" b="1" dirty="0"/>
              <a:t>СРАВНИТЕЛЬНАЯ ХАРАКТЕРИСТИКА ЦЕЛЕВОЙ ПОДГОТОВКИ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7950" y="620713"/>
            <a:ext cx="8856663" cy="6121400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5795963" y="836613"/>
            <a:ext cx="2808287" cy="647700"/>
          </a:xfrm>
          <a:prstGeom prst="roundRect">
            <a:avLst>
              <a:gd name="adj" fmla="val 18270"/>
            </a:avLst>
          </a:prstGeom>
          <a:solidFill>
            <a:srgbClr val="C00000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cs typeface="Arial" pitchFamily="34" charset="0"/>
              </a:rPr>
              <a:t>СИСТЕМА МИНЗДРАВА РОССИИ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5795963" y="1628775"/>
            <a:ext cx="3024187" cy="1871663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200" b="1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ЕЖЕГОДНО МИНЗДРАВОМ УВЕЛИЧИВАЕТСЯ КВОТА ЦЕЛЕВОГО ПРИЕМА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200" b="1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 2014 Г. ОНА СОСТАВИЛА                  50% ИЛИ 9802 СТУДЕНТА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200" b="1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 ОСНОВУ КАДРОВОГО БАЛАНСА РЕГИОНА ПОЛОЖЕН ФЕДЕРАЛЬНЫЙ РЕГИСТР МЕДИЦИНСКИХ РАБОТНИКОВ </a:t>
            </a:r>
          </a:p>
        </p:txBody>
      </p: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 flipH="1">
            <a:off x="1042988" y="3716338"/>
            <a:ext cx="7058025" cy="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30" name="Скругленный прямоугольник 29"/>
          <p:cNvSpPr/>
          <p:nvPr/>
        </p:nvSpPr>
        <p:spPr bwMode="auto">
          <a:xfrm>
            <a:off x="6300788" y="3933825"/>
            <a:ext cx="2303462" cy="2447925"/>
          </a:xfrm>
          <a:prstGeom prst="roundRect">
            <a:avLst>
              <a:gd name="adj" fmla="val 11661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СОВЕРШЕНСТВОВАНИЕ ПЛАНИРОВАНИЯ И ИСПОЛЬЗОВАНИЯ КАДРОВЫХ РЕСУРСОВ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100" b="1" i="1" u="sng" dirty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СОВЕРШЕНСТВОВАНИЕ СИСТЕМЫ ПОДГОТОВКИ СПЕЦИАЛИСТОВ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100" b="1" i="1" u="sng" dirty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ФОРМИРОВАНИЕ И РАСШИРЕНИЕ СИСТЕМЫ МАТЕРИАЛЬНЫХ И МОРАЛЬНЫХ СТИМУЛОВ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1100" b="1" i="1" u="sng" dirty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7177" name="Диаграмма 15"/>
          <p:cNvGraphicFramePr>
            <a:graphicFrameLocks/>
          </p:cNvGraphicFramePr>
          <p:nvPr/>
        </p:nvGraphicFramePr>
        <p:xfrm>
          <a:off x="755650" y="836613"/>
          <a:ext cx="4443413" cy="2981325"/>
        </p:xfrm>
        <a:graphic>
          <a:graphicData uri="http://schemas.openxmlformats.org/presentationml/2006/ole">
            <p:oleObj spid="_x0000_s6146" r:id="rId3" imgW="4444369" imgH="2981202" progId="Excel.Sheet.8">
              <p:embed/>
            </p:oleObj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250825" y="4076700"/>
            <a:ext cx="5903913" cy="2447925"/>
          </a:xfrm>
          <a:prstGeom prst="roundRect">
            <a:avLst/>
          </a:prstGeom>
          <a:noFill/>
          <a:ln w="31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2555875" y="5229225"/>
            <a:ext cx="1728788" cy="1008063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ФОРМИРОВАНИЕ КАДРОВОГО ПРОФИЛЯ КАЖДОГО СУБЪЕКТА РОССИЙСКОЙ ФЕДЕРАЦИИ</a:t>
            </a:r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2555875" y="4149725"/>
            <a:ext cx="1728788" cy="935038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АНАЛИЗ ОБЕСПЕЧЕННОСТИ ОТРАСЛИ МЕДИЦИНСКИМИ СПЕЦИАЛИСТАМИ</a:t>
            </a:r>
          </a:p>
        </p:txBody>
      </p:sp>
      <p:sp>
        <p:nvSpPr>
          <p:cNvPr id="25" name="Скругленный прямоугольник 24"/>
          <p:cNvSpPr/>
          <p:nvPr/>
        </p:nvSpPr>
        <p:spPr bwMode="auto">
          <a:xfrm>
            <a:off x="539750" y="5229225"/>
            <a:ext cx="1800225" cy="1008063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ФЕДЕРАЛЬНЫЙ РЕГИСТР МЕДИЦИНСКИХ РАБОТНИКОВ</a:t>
            </a:r>
          </a:p>
        </p:txBody>
      </p:sp>
      <p:sp>
        <p:nvSpPr>
          <p:cNvPr id="28" name="Скругленный прямоугольник 27"/>
          <p:cNvSpPr/>
          <p:nvPr/>
        </p:nvSpPr>
        <p:spPr bwMode="auto">
          <a:xfrm>
            <a:off x="539750" y="4149725"/>
            <a:ext cx="1800225" cy="935038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МОНИТОРИНГ КАДРОВОГО СОСТАВА</a:t>
            </a:r>
          </a:p>
        </p:txBody>
      </p:sp>
      <p:sp>
        <p:nvSpPr>
          <p:cNvPr id="29" name="Блок-схема: извлечение 28"/>
          <p:cNvSpPr/>
          <p:nvPr/>
        </p:nvSpPr>
        <p:spPr>
          <a:xfrm rot="5400000">
            <a:off x="3888582" y="5120481"/>
            <a:ext cx="1079500" cy="144463"/>
          </a:xfrm>
          <a:prstGeom prst="flowChartExtra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4572000" y="4149725"/>
            <a:ext cx="1439863" cy="2087563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УСТАНОВЛЕНИЕ ГОСУДАРСТВЕННОГО ЗАДАНИЯ НА ПОДГОТОВКУ КАДРОВ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"/>
          <p:cNvSpPr>
            <a:spLocks noChangeArrowheads="1"/>
          </p:cNvSpPr>
          <p:nvPr/>
        </p:nvSpPr>
        <p:spPr bwMode="auto">
          <a:xfrm>
            <a:off x="403225" y="0"/>
            <a:ext cx="1428750" cy="3206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23838" y="198438"/>
            <a:ext cx="8229600" cy="422275"/>
          </a:xfrm>
          <a:prstGeom prst="rect">
            <a:avLst/>
          </a:prstGeom>
          <a:solidFill>
            <a:srgbClr val="6699FF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1600" b="1" dirty="0"/>
              <a:t>СИСТЕМА ПОДГОТОВКИ МЕДИЦИНСКИХ И ФАРАМАЦЕВТИЧЕСКИХ КАДРОВ </a:t>
            </a:r>
          </a:p>
        </p:txBody>
      </p:sp>
      <p:grpSp>
        <p:nvGrpSpPr>
          <p:cNvPr id="3" name="Группа 5"/>
          <p:cNvGrpSpPr>
            <a:grpSpLocks/>
          </p:cNvGrpSpPr>
          <p:nvPr/>
        </p:nvGrpSpPr>
        <p:grpSpPr bwMode="auto">
          <a:xfrm>
            <a:off x="539750" y="765175"/>
            <a:ext cx="5545138" cy="3095625"/>
            <a:chOff x="506657" y="765176"/>
            <a:chExt cx="4974012" cy="2385572"/>
          </a:xfrm>
        </p:grpSpPr>
        <p:cxnSp>
          <p:nvCxnSpPr>
            <p:cNvPr id="83" name="Прямая со стрелкой 82"/>
            <p:cNvCxnSpPr>
              <a:cxnSpLocks noChangeShapeType="1"/>
            </p:cNvCxnSpPr>
            <p:nvPr/>
          </p:nvCxnSpPr>
          <p:spPr bwMode="auto">
            <a:xfrm>
              <a:off x="2702456" y="765176"/>
              <a:ext cx="0" cy="2385572"/>
            </a:xfrm>
            <a:prstGeom prst="straightConnector1">
              <a:avLst/>
            </a:prstGeom>
            <a:noFill/>
            <a:ln w="38100" cmpd="sng">
              <a:solidFill>
                <a:srgbClr val="2980B9"/>
              </a:solidFill>
              <a:prstDash val="dash"/>
              <a:round/>
              <a:headEnd/>
              <a:tailEnd type="none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/>
          </p:spPr>
        </p:cxnSp>
        <p:cxnSp>
          <p:nvCxnSpPr>
            <p:cNvPr id="90" name="Прямая со стрелкой 89"/>
            <p:cNvCxnSpPr>
              <a:cxnSpLocks noChangeShapeType="1"/>
            </p:cNvCxnSpPr>
            <p:nvPr/>
          </p:nvCxnSpPr>
          <p:spPr bwMode="auto">
            <a:xfrm>
              <a:off x="5457885" y="766400"/>
              <a:ext cx="22784" cy="2384348"/>
            </a:xfrm>
            <a:prstGeom prst="straightConnector1">
              <a:avLst/>
            </a:prstGeom>
            <a:noFill/>
            <a:ln w="38100" cmpd="sng">
              <a:solidFill>
                <a:srgbClr val="2980B9"/>
              </a:solidFill>
              <a:prstDash val="dash"/>
              <a:round/>
              <a:headEnd type="none"/>
              <a:tailEnd type="none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/>
          </p:spPr>
        </p:cxnSp>
        <p:sp>
          <p:nvSpPr>
            <p:cNvPr id="2" name="Скругленный прямоугольник 1"/>
            <p:cNvSpPr/>
            <p:nvPr/>
          </p:nvSpPr>
          <p:spPr>
            <a:xfrm>
              <a:off x="506657" y="820228"/>
              <a:ext cx="2131720" cy="389032"/>
            </a:xfrm>
            <a:prstGeom prst="roundRect">
              <a:avLst>
                <a:gd name="adj" fmla="val 18270"/>
              </a:avLst>
            </a:prstGeom>
            <a:solidFill>
              <a:srgbClr val="2980B9"/>
            </a:solidFill>
            <a:ln>
              <a:solidFill>
                <a:srgbClr val="2980B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1139" tIns="20569" rIns="41139" bIns="20569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rgbClr val="FFFFFF"/>
                  </a:solidFill>
                  <a:cs typeface="Arial" pitchFamily="34" charset="0"/>
                </a:rPr>
                <a:t>ИНАЯ ВЕДОМСТВЕННАЯ ПРИНАДЛЕЖНОСТЬ</a:t>
              </a:r>
            </a:p>
          </p:txBody>
        </p:sp>
      </p:grpSp>
      <p:sp>
        <p:nvSpPr>
          <p:cNvPr id="26" name="Скругленный прямоугольник 25"/>
          <p:cNvSpPr/>
          <p:nvPr/>
        </p:nvSpPr>
        <p:spPr>
          <a:xfrm>
            <a:off x="107950" y="620713"/>
            <a:ext cx="8856663" cy="6121400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6156325" y="765175"/>
            <a:ext cx="2303463" cy="647700"/>
          </a:xfrm>
          <a:prstGeom prst="roundRect">
            <a:avLst>
              <a:gd name="adj" fmla="val 18270"/>
            </a:avLst>
          </a:prstGeom>
          <a:solidFill>
            <a:srgbClr val="C00000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cs typeface="Arial" pitchFamily="34" charset="0"/>
              </a:rPr>
              <a:t>СИСТЕМА МИНЗДРАВА РОССИИ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6156325" y="1557338"/>
            <a:ext cx="2663825" cy="1439862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200" b="1" i="1" u="sng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46 </a:t>
            </a:r>
            <a:r>
              <a:rPr lang="bg-BG" sz="1200" b="1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ОБРАЗОВАТЕЛЬНЫХ ОРГАНИЗАЦИЙ ВЫСШЕГО ОБРАЗОВАНИЯ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200" b="1" i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200" b="1" i="1" u="sng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5 </a:t>
            </a:r>
            <a:r>
              <a:rPr lang="bg-BG" sz="1200" b="1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ОБРАЗОВАТЕЛЬНЫХ ОРГАНИЗАЦИЙ ДОПОЛНИТЕЛЬНОГО ПРОФЕССИОНАЛЬНОГО ОБРАЗОВАНИЯ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250825" y="1412875"/>
            <a:ext cx="2663825" cy="2520950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050" b="1" i="1" u="sng" dirty="0">
              <a:solidFill>
                <a:srgbClr val="2C3E5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050" b="1" i="1" u="sng" dirty="0">
                <a:solidFill>
                  <a:srgbClr val="2C3E50"/>
                </a:solidFill>
                <a:cs typeface="Arial" pitchFamily="34" charset="0"/>
              </a:rPr>
              <a:t>36</a:t>
            </a: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МЕДИЦИНСКИХ ФАКУЛЬТЕТОВ И ИНСТИТУТОВ В СОСТАВЕ ОБРАЗОВАТЕЛЬНЫХ ОРГАНИЗАЦИЙ МИНОБРНАУКИ РОССИИ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МЕДИЦИНСКИЕ ФАКУЛЬТЕТОВ В СОСТАВЕ </a:t>
            </a:r>
            <a:r>
              <a:rPr lang="bg-BG" sz="1050" b="1" i="1" u="sng" dirty="0">
                <a:solidFill>
                  <a:srgbClr val="2C3E50"/>
                </a:solidFill>
                <a:cs typeface="Arial" pitchFamily="34" charset="0"/>
              </a:rPr>
              <a:t>2-Х</a:t>
            </a: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ВУЗОВ ПРАВИТЕЛЬСТВА РОССИИ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050" b="1" i="1" u="sng" dirty="0">
                <a:solidFill>
                  <a:srgbClr val="2C3E50"/>
                </a:solidFill>
                <a:cs typeface="Arial" pitchFamily="34" charset="0"/>
              </a:rPr>
              <a:t>4</a:t>
            </a: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ФАКУЛЬТЕТА И ВУЗА СУБЪЕКТА РОССИИ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ОБУЧАЮТСЯ СТУДЕНТЫ В </a:t>
            </a:r>
            <a:r>
              <a:rPr lang="bg-BG" sz="1050" b="1" i="1" u="sng" dirty="0">
                <a:solidFill>
                  <a:srgbClr val="2C3E50"/>
                </a:solidFill>
                <a:cs typeface="Arial" pitchFamily="34" charset="0"/>
              </a:rPr>
              <a:t>2-Х</a:t>
            </a: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ВУЗАХ МИНСПОРТА РОССИИ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050" b="1" i="1" u="sng" dirty="0">
                <a:solidFill>
                  <a:srgbClr val="2C3E50"/>
                </a:solidFill>
                <a:cs typeface="Arial" pitchFamily="34" charset="0"/>
              </a:rPr>
              <a:t>4</a:t>
            </a: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НЕГОСУДАРСТВЕННЫХ МЕДИЦИНСКИХ ИНСТИТУТА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</a:t>
            </a:r>
            <a:r>
              <a:rPr lang="bg-BG" sz="1050" b="1" i="1" u="sng" dirty="0">
                <a:solidFill>
                  <a:srgbClr val="2C3E50"/>
                </a:solidFill>
                <a:cs typeface="Arial" pitchFamily="34" charset="0"/>
              </a:rPr>
              <a:t>4</a:t>
            </a:r>
            <a:r>
              <a:rPr lang="bg-BG" sz="1050" b="1" i="1" dirty="0">
                <a:solidFill>
                  <a:srgbClr val="2C3E50"/>
                </a:solidFill>
                <a:cs typeface="Arial" pitchFamily="34" charset="0"/>
              </a:rPr>
              <a:t> ФИЛИАЛА НЕГОСУДАРСТВЕННЫХ МЕДИЦИНСКИХ ИНСТИТУТОВ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1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 flipH="1">
            <a:off x="1042988" y="4005263"/>
            <a:ext cx="7058025" cy="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graphicFrame>
        <p:nvGraphicFramePr>
          <p:cNvPr id="1026" name="Диаграмма 27"/>
          <p:cNvGraphicFramePr>
            <a:graphicFrameLocks/>
          </p:cNvGraphicFramePr>
          <p:nvPr/>
        </p:nvGraphicFramePr>
        <p:xfrm>
          <a:off x="560388" y="4170363"/>
          <a:ext cx="4494212" cy="2622550"/>
        </p:xfrm>
        <a:graphic>
          <a:graphicData uri="http://schemas.openxmlformats.org/presentationml/2006/ole">
            <p:oleObj spid="_x0000_s1026" r:id="rId3" imgW="4493141" imgH="2621507" progId="Excel.Sheet.8">
              <p:embed/>
            </p:oleObj>
          </a:graphicData>
        </a:graphic>
      </p:graphicFrame>
      <p:sp>
        <p:nvSpPr>
          <p:cNvPr id="30" name="Скругленный прямоугольник 29"/>
          <p:cNvSpPr/>
          <p:nvPr/>
        </p:nvSpPr>
        <p:spPr bwMode="auto">
          <a:xfrm>
            <a:off x="5076825" y="4365625"/>
            <a:ext cx="3527425" cy="1871663"/>
          </a:xfrm>
          <a:prstGeom prst="roundRect">
            <a:avLst>
              <a:gd name="adj" fmla="val 11661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В МИРЕ НАСЧИТЫВАЕТСЯ БОЛЕ 2 300 МЕДИЦИНСКИХ ФАКУЛЬТЕТОВ И САМОСТОЯТЕЛЕНЫХ ОБРАЗОВАТЕЛЬНЫХ ОРГАНИЗАЦИЙ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В АМЕРИКЕ И ЕВРОПЕ ПРЕВАЛИРУЮТ МЕДИЦИНСКИЕ ФАКУЛЬТЕТЫ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dirty="0">
                <a:solidFill>
                  <a:srgbClr val="2C3E50"/>
                </a:solidFill>
                <a:cs typeface="Arial" pitchFamily="34" charset="0"/>
              </a:rPr>
              <a:t> АЗИЯ И ВОСТОК СКЛОНЯЮТСЯ В ПОЛЬЗУ САМОСТОЯТЕЛЬНЫХ МЕДИЦИНСКИХ УНИВЕРСИТЕТОВ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sz="1100" b="1" i="1" dirty="0">
              <a:solidFill>
                <a:srgbClr val="2C3E50"/>
              </a:solidFill>
              <a:cs typeface="Arial" pitchFamily="34" charset="0"/>
            </a:endParaRPr>
          </a:p>
        </p:txBody>
      </p:sp>
      <p:graphicFrame>
        <p:nvGraphicFramePr>
          <p:cNvPr id="1027" name="Диаграмма 31"/>
          <p:cNvGraphicFramePr>
            <a:graphicFrameLocks/>
          </p:cNvGraphicFramePr>
          <p:nvPr/>
        </p:nvGraphicFramePr>
        <p:xfrm>
          <a:off x="3008313" y="1001713"/>
          <a:ext cx="3054350" cy="2406650"/>
        </p:xfrm>
        <a:graphic>
          <a:graphicData uri="http://schemas.openxmlformats.org/presentationml/2006/ole">
            <p:oleObj spid="_x0000_s1027" r:id="rId4" imgW="3054361" imgH="240812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"/>
          <p:cNvSpPr>
            <a:spLocks noChangeArrowheads="1"/>
          </p:cNvSpPr>
          <p:nvPr/>
        </p:nvSpPr>
        <p:spPr bwMode="auto">
          <a:xfrm>
            <a:off x="403225" y="0"/>
            <a:ext cx="1428750" cy="3206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23838" y="198438"/>
            <a:ext cx="8229600" cy="422275"/>
          </a:xfrm>
          <a:prstGeom prst="rect">
            <a:avLst/>
          </a:prstGeom>
          <a:solidFill>
            <a:srgbClr val="6699FF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1600" b="1" dirty="0"/>
              <a:t>ПОДГОТОВКА В ИНТЕРНАТУРЕ И ОРДИНАТУРЕ</a:t>
            </a:r>
          </a:p>
        </p:txBody>
      </p:sp>
      <p:cxnSp>
        <p:nvCxnSpPr>
          <p:cNvPr id="90" name="Прямая со стрелкой 89"/>
          <p:cNvCxnSpPr>
            <a:cxnSpLocks noChangeShapeType="1"/>
          </p:cNvCxnSpPr>
          <p:nvPr/>
        </p:nvCxnSpPr>
        <p:spPr bwMode="auto">
          <a:xfrm>
            <a:off x="6059488" y="766763"/>
            <a:ext cx="25400" cy="280670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 type="none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26" name="Скругленный прямоугольник 25"/>
          <p:cNvSpPr/>
          <p:nvPr/>
        </p:nvSpPr>
        <p:spPr>
          <a:xfrm>
            <a:off x="107950" y="620713"/>
            <a:ext cx="8856663" cy="6121400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6156325" y="836613"/>
            <a:ext cx="2447925" cy="647700"/>
          </a:xfrm>
          <a:prstGeom prst="roundRect">
            <a:avLst>
              <a:gd name="adj" fmla="val 18270"/>
            </a:avLst>
          </a:prstGeom>
          <a:solidFill>
            <a:srgbClr val="C00000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cs typeface="Arial" pitchFamily="34" charset="0"/>
              </a:rPr>
              <a:t>СИСТЕМА МИНЗДРАВА РОССИИ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6156325" y="1628775"/>
            <a:ext cx="2736850" cy="1871663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chemeClr val="accent1">
                    <a:lumMod val="50000"/>
                  </a:schemeClr>
                </a:solidFill>
              </a:rPr>
              <a:t>Суммарное количество мест в интернатуру и ординатуру формируется исходя из ежегодных планируемых выпусков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chemeClr val="accent1">
                    <a:lumMod val="50000"/>
                  </a:schemeClr>
                </a:solidFill>
              </a:rPr>
              <a:t>Интернатура (33 специальности)        (до 2016 г.)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chemeClr val="accent1">
                    <a:lumMod val="50000"/>
                  </a:schemeClr>
                </a:solidFill>
              </a:rPr>
              <a:t>Ординатура (94 специальностей) (дискретная 2-5 лет с 2016 г.)</a:t>
            </a:r>
          </a:p>
        </p:txBody>
      </p: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 flipH="1">
            <a:off x="1042988" y="3716338"/>
            <a:ext cx="7058025" cy="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30" name="Скругленный прямоугольник 29"/>
          <p:cNvSpPr/>
          <p:nvPr/>
        </p:nvSpPr>
        <p:spPr bwMode="auto">
          <a:xfrm>
            <a:off x="4643438" y="3933825"/>
            <a:ext cx="3960812" cy="2447925"/>
          </a:xfrm>
          <a:prstGeom prst="roundRect">
            <a:avLst>
              <a:gd name="adj" fmla="val 11661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Места в ординатуру распределяются на основании публичного конкурса. Минздрав России, решением межведомственной рабочей группы, определен “центром ответственности” при формировании структуры и объема планируемой подготовки группы специальностей “Здравоохранение и медицинские науки”.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Квота мест в интернатуру устанавливается приказом  Учредителя.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Количество  мест в ординатуру и интернатуру, структура специальностей формируется исходя из кадрового профиля конкретного региона. Что позволяет осуществлять“точечную” подготовку  врачей, исходя из реальной потребности</a:t>
            </a:r>
          </a:p>
        </p:txBody>
      </p:sp>
      <p:graphicFrame>
        <p:nvGraphicFramePr>
          <p:cNvPr id="8202" name="Диаграмма 14"/>
          <p:cNvGraphicFramePr>
            <a:graphicFrameLocks/>
          </p:cNvGraphicFramePr>
          <p:nvPr/>
        </p:nvGraphicFramePr>
        <p:xfrm>
          <a:off x="344488" y="3665538"/>
          <a:ext cx="4233862" cy="2916237"/>
        </p:xfrm>
        <a:graphic>
          <a:graphicData uri="http://schemas.openxmlformats.org/presentationml/2006/ole">
            <p:oleObj spid="_x0000_s4098" r:id="rId3" imgW="4230991" imgH="2920237" progId="Excel.Sheet.8">
              <p:embed/>
            </p:oleObj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899592" y="692696"/>
          <a:ext cx="499221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"/>
          <p:cNvSpPr>
            <a:spLocks noChangeArrowheads="1"/>
          </p:cNvSpPr>
          <p:nvPr/>
        </p:nvSpPr>
        <p:spPr bwMode="auto">
          <a:xfrm>
            <a:off x="403225" y="0"/>
            <a:ext cx="1428750" cy="3206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23838" y="198438"/>
            <a:ext cx="8229600" cy="422275"/>
          </a:xfrm>
          <a:prstGeom prst="rect">
            <a:avLst/>
          </a:prstGeom>
          <a:solidFill>
            <a:srgbClr val="6699FF"/>
          </a:solidFill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1600" b="1" dirty="0"/>
              <a:t>ДОПОЛНИТЕЛЬНОЕ ПРОФЕССИОНАЛЬНОЕ ОБРАЗОВАНИЕ</a:t>
            </a:r>
          </a:p>
        </p:txBody>
      </p:sp>
      <p:cxnSp>
        <p:nvCxnSpPr>
          <p:cNvPr id="90" name="Прямая со стрелкой 89"/>
          <p:cNvCxnSpPr>
            <a:cxnSpLocks noChangeShapeType="1"/>
          </p:cNvCxnSpPr>
          <p:nvPr/>
        </p:nvCxnSpPr>
        <p:spPr bwMode="auto">
          <a:xfrm>
            <a:off x="6059488" y="766763"/>
            <a:ext cx="25400" cy="280670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 type="none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26" name="Скругленный прямоугольник 25"/>
          <p:cNvSpPr/>
          <p:nvPr/>
        </p:nvSpPr>
        <p:spPr>
          <a:xfrm>
            <a:off x="107950" y="620713"/>
            <a:ext cx="8856663" cy="6121400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6156325" y="836613"/>
            <a:ext cx="2447925" cy="647700"/>
          </a:xfrm>
          <a:prstGeom prst="roundRect">
            <a:avLst>
              <a:gd name="adj" fmla="val 18270"/>
            </a:avLst>
          </a:prstGeom>
          <a:solidFill>
            <a:srgbClr val="C00000"/>
          </a:solidFill>
          <a:ln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cs typeface="Arial" pitchFamily="34" charset="0"/>
              </a:rPr>
              <a:t>СИСТЕМА МИНЗДРАВА РОССИИ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6156325" y="1628775"/>
            <a:ext cx="2663825" cy="1800225"/>
          </a:xfrm>
          <a:prstGeom prst="roundRect">
            <a:avLst>
              <a:gd name="adj" fmla="val 10252"/>
            </a:avLst>
          </a:prstGeom>
          <a:solidFill>
            <a:schemeClr val="bg1"/>
          </a:solidFill>
          <a:ln w="31750">
            <a:solidFill>
              <a:srgbClr val="C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200" b="1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Ежегодно, в подведомственных Минздраву России образовательных организациях, в рамках установленного государственного задания, обучается около 200 тыс. слушателей циклов повышения квалификации и профессиональной переподготовки</a:t>
            </a:r>
          </a:p>
        </p:txBody>
      </p: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 flipH="1">
            <a:off x="1042988" y="3716338"/>
            <a:ext cx="7058025" cy="0"/>
          </a:xfrm>
          <a:prstGeom prst="straightConnector1">
            <a:avLst/>
          </a:prstGeom>
          <a:noFill/>
          <a:ln w="38100" cmpd="sng">
            <a:solidFill>
              <a:srgbClr val="2980B9"/>
            </a:solidFill>
            <a:prstDash val="dash"/>
            <a:round/>
            <a:headEnd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</p:cxnSp>
      <p:sp>
        <p:nvSpPr>
          <p:cNvPr id="30" name="Скругленный прямоугольник 29"/>
          <p:cNvSpPr/>
          <p:nvPr/>
        </p:nvSpPr>
        <p:spPr bwMode="auto">
          <a:xfrm>
            <a:off x="5076825" y="3933825"/>
            <a:ext cx="3527425" cy="2447925"/>
          </a:xfrm>
          <a:prstGeom prst="roundRect">
            <a:avLst>
              <a:gd name="adj" fmla="val 11661"/>
            </a:avLst>
          </a:prstGeom>
          <a:solidFill>
            <a:schemeClr val="bg1"/>
          </a:solidFill>
          <a:ln w="31750">
            <a:solidFill>
              <a:srgbClr val="2980B9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139" tIns="20569" rIns="41139" bIns="20569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Объемы повышения квалификации и профессиональной переподготовки для практического здравоохранения в разрезе субъектов , формируются Минздравом России с учетом учебно-производственных планов, составленых образовательными организациями на основании заявок органов управления в сфере здравоохранения субъекта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sz="1100" b="1" i="1" u="sng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В соответствии со статьей 72 Федерального закона от 21 ноября 2011 г. № 323-ФЗ “Об основах охраны здоровья граждан в Российской Федерации”, обязанности по повышению квалификации и профессиональной переподготовке сотрудников возложены на работодателя.</a:t>
            </a:r>
          </a:p>
        </p:txBody>
      </p:sp>
      <p:graphicFrame>
        <p:nvGraphicFramePr>
          <p:cNvPr id="2050" name="Диаграмма 15"/>
          <p:cNvGraphicFramePr>
            <a:graphicFrameLocks/>
          </p:cNvGraphicFramePr>
          <p:nvPr/>
        </p:nvGraphicFramePr>
        <p:xfrm>
          <a:off x="200025" y="3738563"/>
          <a:ext cx="4854575" cy="2909887"/>
        </p:xfrm>
        <a:graphic>
          <a:graphicData uri="http://schemas.openxmlformats.org/presentationml/2006/ole">
            <p:oleObj spid="_x0000_s5122" r:id="rId3" imgW="4852837" imgH="2914141" progId="Excel.Sheet.8">
              <p:embed/>
            </p:oleObj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1043608" y="692696"/>
          <a:ext cx="484820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24858</TotalTime>
  <Words>3445</Words>
  <Application>Microsoft Office PowerPoint</Application>
  <PresentationFormat>Экран (4:3)</PresentationFormat>
  <Paragraphs>458</Paragraphs>
  <Slides>26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Тема Office</vt:lpstr>
      <vt:lpstr>Лист Microsoft Office Excel 97-2003</vt:lpstr>
      <vt:lpstr>Слайд 1</vt:lpstr>
      <vt:lpstr>Слайд 2</vt:lpstr>
      <vt:lpstr>Слайд 3</vt:lpstr>
      <vt:lpstr>Приоритеты государственной политики в области кадрового обеспечения здравоохранения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Аккредитационные инструменты для оценки квалификаций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развития медицинскойнауки</dc:title>
  <dc:creator>Apple</dc:creator>
  <cp:lastModifiedBy>KupeevaIA</cp:lastModifiedBy>
  <cp:revision>1469</cp:revision>
  <cp:lastPrinted>2013-05-14T13:12:48Z</cp:lastPrinted>
  <dcterms:created xsi:type="dcterms:W3CDTF">2012-08-30T01:27:20Z</dcterms:created>
  <dcterms:modified xsi:type="dcterms:W3CDTF">2015-05-23T06:11:35Z</dcterms:modified>
</cp:coreProperties>
</file>