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05" r:id="rId2"/>
    <p:sldId id="406" r:id="rId3"/>
    <p:sldId id="407" r:id="rId4"/>
    <p:sldId id="408" r:id="rId5"/>
    <p:sldId id="344" r:id="rId6"/>
    <p:sldId id="345" r:id="rId7"/>
    <p:sldId id="347" r:id="rId8"/>
    <p:sldId id="348" r:id="rId9"/>
    <p:sldId id="409" r:id="rId10"/>
    <p:sldId id="349" r:id="rId11"/>
    <p:sldId id="364" r:id="rId12"/>
    <p:sldId id="412" r:id="rId13"/>
    <p:sldId id="351" r:id="rId14"/>
    <p:sldId id="369" r:id="rId15"/>
    <p:sldId id="372" r:id="rId16"/>
    <p:sldId id="373" r:id="rId17"/>
    <p:sldId id="413" r:id="rId18"/>
    <p:sldId id="380" r:id="rId19"/>
    <p:sldId id="388" r:id="rId20"/>
    <p:sldId id="389" r:id="rId21"/>
    <p:sldId id="381" r:id="rId22"/>
    <p:sldId id="399" r:id="rId23"/>
    <p:sldId id="400" r:id="rId24"/>
    <p:sldId id="356" r:id="rId25"/>
    <p:sldId id="393" r:id="rId26"/>
    <p:sldId id="394" r:id="rId27"/>
    <p:sldId id="395" r:id="rId28"/>
    <p:sldId id="396" r:id="rId29"/>
  </p:sldIdLst>
  <p:sldSz cx="9144000" cy="6858000" type="screen4x3"/>
  <p:notesSz cx="6669088" cy="9775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0" autoAdjust="0"/>
  </p:normalViewPr>
  <p:slideViewPr>
    <p:cSldViewPr>
      <p:cViewPr>
        <p:scale>
          <a:sx n="110" d="100"/>
          <a:sy n="110" d="100"/>
        </p:scale>
        <p:origin x="-571" y="-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568" cy="488792"/>
          </a:xfrm>
          <a:prstGeom prst="rect">
            <a:avLst/>
          </a:prstGeom>
        </p:spPr>
        <p:txBody>
          <a:bodyPr vert="horz" lIns="90582" tIns="45291" rIns="90582" bIns="4529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946" y="0"/>
            <a:ext cx="2890568" cy="488792"/>
          </a:xfrm>
          <a:prstGeom prst="rect">
            <a:avLst/>
          </a:prstGeom>
        </p:spPr>
        <p:txBody>
          <a:bodyPr vert="horz" lIns="90582" tIns="45291" rIns="90582" bIns="45291" rtlCol="0"/>
          <a:lstStyle>
            <a:lvl1pPr algn="r">
              <a:defRPr sz="1200"/>
            </a:lvl1pPr>
          </a:lstStyle>
          <a:p>
            <a:fld id="{625D75EE-CD0C-44D9-91C9-98AB60670ABB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5462"/>
            <a:ext cx="2890568" cy="488792"/>
          </a:xfrm>
          <a:prstGeom prst="rect">
            <a:avLst/>
          </a:prstGeom>
        </p:spPr>
        <p:txBody>
          <a:bodyPr vert="horz" lIns="90582" tIns="45291" rIns="90582" bIns="4529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946" y="9285462"/>
            <a:ext cx="2890568" cy="488792"/>
          </a:xfrm>
          <a:prstGeom prst="rect">
            <a:avLst/>
          </a:prstGeom>
        </p:spPr>
        <p:txBody>
          <a:bodyPr vert="horz" lIns="90582" tIns="45291" rIns="90582" bIns="45291" rtlCol="0" anchor="b"/>
          <a:lstStyle>
            <a:lvl1pPr algn="r">
              <a:defRPr sz="1200"/>
            </a:lvl1pPr>
          </a:lstStyle>
          <a:p>
            <a:fld id="{B5CF030B-1784-449A-AA68-5CB5423AD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25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889937" cy="488792"/>
          </a:xfrm>
          <a:prstGeom prst="rect">
            <a:avLst/>
          </a:prstGeom>
        </p:spPr>
        <p:txBody>
          <a:bodyPr vert="horz" lIns="89851" tIns="44924" rIns="89851" bIns="4492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12" y="1"/>
            <a:ext cx="2889937" cy="488792"/>
          </a:xfrm>
          <a:prstGeom prst="rect">
            <a:avLst/>
          </a:prstGeom>
        </p:spPr>
        <p:txBody>
          <a:bodyPr vert="horz" lIns="89851" tIns="44924" rIns="89851" bIns="44924" rtlCol="0"/>
          <a:lstStyle>
            <a:lvl1pPr algn="r">
              <a:defRPr sz="1200"/>
            </a:lvl1pPr>
          </a:lstStyle>
          <a:p>
            <a:fld id="{7D47EA96-AAE7-4955-9CB7-9953711D4C87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733425"/>
            <a:ext cx="4887912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51" tIns="44924" rIns="89851" bIns="449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10" y="4643519"/>
            <a:ext cx="5335270" cy="4399121"/>
          </a:xfrm>
          <a:prstGeom prst="rect">
            <a:avLst/>
          </a:prstGeom>
        </p:spPr>
        <p:txBody>
          <a:bodyPr vert="horz" lIns="89851" tIns="44924" rIns="89851" bIns="4492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285341"/>
            <a:ext cx="2889937" cy="488792"/>
          </a:xfrm>
          <a:prstGeom prst="rect">
            <a:avLst/>
          </a:prstGeom>
        </p:spPr>
        <p:txBody>
          <a:bodyPr vert="horz" lIns="89851" tIns="44924" rIns="89851" bIns="4492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12" y="9285341"/>
            <a:ext cx="2889937" cy="488792"/>
          </a:xfrm>
          <a:prstGeom prst="rect">
            <a:avLst/>
          </a:prstGeom>
        </p:spPr>
        <p:txBody>
          <a:bodyPr vert="horz" lIns="89851" tIns="44924" rIns="89851" bIns="44924" rtlCol="0" anchor="b"/>
          <a:lstStyle>
            <a:lvl1pPr algn="r">
              <a:defRPr sz="1200"/>
            </a:lvl1pPr>
          </a:lstStyle>
          <a:p>
            <a:fld id="{A45BD122-3C11-47CC-94B9-345B5D354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7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BEF1D2-24C7-4DAB-BFDD-245AFDAC6D4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12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634" indent="-285628" defTabSz="912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514" indent="-228502" defTabSz="912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20" indent="-228502" defTabSz="912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6525" indent="-228502" defTabSz="912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532" indent="-228502" defTabSz="912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537" indent="-228502" defTabSz="912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542" indent="-228502" defTabSz="912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549" indent="-228502" defTabSz="912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36CD4283-C140-487E-8C75-5645F90CE21B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Федеральный закон от 29.12 2012 № 273-ФЗ «Об образовании в Российской Федерации» закрепляет нормы дополнительного профессионального образования в условиях непрерывного профессионального развития. Непрерывное профессиональное образование медицинских работников -система образования, обеспечивающая непрерывное совершенствование профессиональных знаний и навыков в течение всей жизни, а также постоянное повышение профессионального уровня и расширение профессиональных компетенций. Повышение квалификации в рамках системы непрерывного профессионального образования применяет вариативный подход: на базе образовательных учреждений (практические занятия, лекции, семинары), самостоятельное обучение (посещение конференций и семинаров, написание научных работ, чтение медицинских журналов и национальных руководств), дистанционное обучение (формирование образовательного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освоение дистанционных образовательных модулей с итоговыми тестами для контроля) коллегиальное обсуждение и разборы сложных случаев на рабочих местах. Новый подход в системе подготовки медицинских работников включает изучение клинических рекомендаций и является формирующим фактором приобретения необходимых профессиональных знаний и навыков, помогающих врачам принимать правильные клинические решения. Медицинский работник после регистрации на Портале самостоятельно формирует свою образовательную траекторию с учетом осуществляемой профессиональной деятельности, включающую индивидуальный план. Компонентами индивидуального плана являются различные виды образовательной активности, информация о которых размещена на Портале: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дополнительные профессиональные программы повышения квалификации непрерывного образования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 трудоемкостью 18 или 36 академических часов, реализуемые организациями, осуществляющими образовательную деятельность 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образовательные мероприятия,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которым относятся очные образовательные мероприятия (конференции, семинары, мастер-классы и т.п., в том числе проводимые с использованием дистанционных образовательных технологий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)) и заочные образовательные мероприятия (дистанционные интерактивные образовательные модули и электронные образовательные курсы, разработанные по клиническим рекомендациям), реализуемые различными организациями, в том числе профессиональными некоммерческими организациями. Приказом Минздрава России от 18.02.2013 № 82 «О Координационном совете по развитию непрерывного медицинского и фармацевтического образования Министерства здравоохранения Российской Федерации» Координационный совет по развитию непрерывного медицинского и фармацевтического образования является самостоятельным совещательным и координационным органом, созданным в целях координации деятельности и оптимизации сотрудничества, в том числе с общественными организациями, союзами, ассоциациями отрасли здравоохранения по развитию структуры и содержания непрерывного медицинского и фармацевтического образования.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Данный орган осуществляет свою деятельность на принципах  равноправия его членов, коллегиальности и гласности.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Медицинские профессиональные некоммерческие организации представляют два компонента образовательной программы в объеме не менее 36 часов: электронные образовательные модули для самостоятельной подготовки обучающихся (в объеме не менее 20 часов) и образовательные мероприятия (не менее 16 часов). Для включения в систему по непрерывному медицинскому образованию некоммерческой организацией направляется необходимый пакет документов в секретариат Координационного совета. Оценка компонентов образовательной программы осуществляется Комиссией по оценке образовательных мероприятий и материалов установленным требованиям Координационного совета по развитию непрерывного медицинского и фармацевтического образования в соответствии с Порядком оценки учебных мероприятий и материалов, подготовленных общественными профессиональными организациями на соответствие установленным требованиям.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BD122-3C11-47CC-94B9-345B5D35476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59DB1C-E77B-40DF-B35A-985ED9DBB030}" type="slidenum">
              <a:rPr lang="ru-RU" altLang="ru-RU"/>
              <a:pPr/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8333E0-A186-4AEB-B5C1-316E8A622FFA}" type="slidenum">
              <a:rPr lang="ru-RU" altLang="ru-RU"/>
              <a:pPr/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Новое понятие «профессиональный стандарт» появилось в Трудовом кодексе Российской Федерации в 2012 году.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Профессиональный стандарт - это характеристика квалификации, необходимая работнику для осуществления определенной профессиональной деятельности. Профессиональные стандарты разрабатываются профессиональными объединениями и объединениями работодателей,  координирует  работу Минтруда России.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основании профессиональных стандартов разрабатываются должностные обязанности,  федеральные государственные образовательные стандарты, профессиональные программы дополнительного образования -программы повышения квалификации, а также иные учебные материалы.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настоящее время основные новации медицинского образования связаны с резким возрастанием роли профессиональных сообществ  в системе подготовке. Профессиональные сообщества  рассматриваются как объединения медицинских и фармацевтических работников, основными принципами создания и деятельности которых являются добровольность участия и самоорганизация. Их участие в обучении медицинских работников как традиционных курсов повышения квалификации так и  различных инновационных образовательных форм  только увеличивается.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Непрерывное образование определяет рабочее место как мощную образовательную среду для индивидуального и группового обучения, а широкомасштабное ее внедрение с использованием современных образовательных технологий позволит обеспечить высокий уровень профессиональной подготовки с учетом современных требований.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Портал по непрерывному медицинскому образованию Минздрава России является информационно-образовательным ресурсом для самостоятельной подготовки специалистов здравоохранения в системе непрерывного медицинского образования.  С каждым годом  возрастает количество пользователей в 2016 году с начала года зарегистрировалось более  5000 тысяч человек. На портале представлены образовательные мероприятия и материалы разработанные и организованные профессиональными медицинскими и фармацевтическими ассоциациями. Так только с января профессиональными сообществами было организовано более 1300  различных конференций и съездов, разработано около 500 образовательных модулей для интерактивного освоения 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Профессиональные сообщества принимают участие в разработке и актуализации профессиональных стандартов и порядков оказания медицинской помощи по своей специальности , в актуализации программ повышения квалификации по своей специальности и гармонизации дополнительного профессионального образования на территории Российской Федерации в соответствии с профессиональными стандартами, в разработке высококачественных материалов для повышения квалификации специалистов (национальные руководства, клинические рекомендации (протоколы), электронные образовательные материалы, в том по специальностям, тестовые вопросы для контроля ) в системе непрерывного образования, в проведении образовательных мероприятий (конференции, семинары и иные виды), в организации внутри общества экспертных советов для независимой оценки качества образовательных материалов и мероприятий, в назначении ответственных за развитие непрерывного медицинского образования внутри общества.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BD122-3C11-47CC-94B9-345B5D35476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654F4-2BDE-DF48-9069-A5150831C5ED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684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C96D-6944-479C-AE53-EE43615DD391}" type="datetime1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D842-BE07-4F75-B7B9-EDA8D4DB8053}" type="datetime1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608D-5DE7-4ED0-ADC5-A8DC8B52E709}" type="datetime1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907895" y="555322"/>
            <a:ext cx="6778907" cy="1191121"/>
          </a:xfrm>
        </p:spPr>
        <p:txBody>
          <a:bodyPr>
            <a:normAutofit/>
          </a:bodyPr>
          <a:lstStyle>
            <a:lvl1pPr algn="l">
              <a:defRPr sz="2700" b="1" i="0">
                <a:solidFill>
                  <a:srgbClr val="2C3E50"/>
                </a:solidFill>
                <a:latin typeface="Myriad Pro"/>
                <a:cs typeface="Myriad Pro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062BE-3597-4DA4-AB6E-AEA0092EA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26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1026-473F-4D0E-B4EE-DC7C2458EC67}" type="datetime1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BA46-5FD8-43F9-B561-2682B76C12DD}" type="datetime1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A5C9-A7F7-43FD-A2D3-CCD5CC51E37B}" type="datetime1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CA32-7043-4658-891D-8B84F7A61AB5}" type="datetime1">
              <a:rPr lang="ru-RU" smtClean="0"/>
              <a:pPr/>
              <a:t>28.09.2016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120-8C08-4B58-AE6A-4D872C11AC1F}" type="datetime1">
              <a:rPr lang="ru-RU" smtClean="0"/>
              <a:pPr/>
              <a:t>28.09.2016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A048-73C4-409A-8A3A-12A37EDBD6C0}" type="datetime1">
              <a:rPr lang="ru-RU" smtClean="0"/>
              <a:pPr/>
              <a:t>28.09.2016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5E9-9BBC-49E4-9A64-D1EC12E74BEF}" type="datetime1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A99B-A79C-4FB6-9A44-41BAA03C0098}" type="datetime1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84B8-B679-41D7-B267-32CDD91D1FBF}" type="datetime1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9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0.xml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8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>
            <a:grpSpLocks/>
          </p:cNvGrpSpPr>
          <p:nvPr/>
        </p:nvGrpSpPr>
        <p:grpSpPr bwMode="auto">
          <a:xfrm>
            <a:off x="0" y="1052736"/>
            <a:ext cx="9164638" cy="155575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34" name="Прямоугольник 33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31"/>
          <p:cNvGrpSpPr>
            <a:grpSpLocks/>
          </p:cNvGrpSpPr>
          <p:nvPr/>
        </p:nvGrpSpPr>
        <p:grpSpPr bwMode="auto">
          <a:xfrm>
            <a:off x="-20638" y="6309321"/>
            <a:ext cx="9164638" cy="370880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42" name="Прямоугольник 41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373063" y="908050"/>
            <a:ext cx="8453437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59257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267744" y="332656"/>
            <a:ext cx="64976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Министерство здравоохранения Российской Федерации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3850" y="2060575"/>
            <a:ext cx="84415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РОЛЬ </a:t>
            </a:r>
          </a:p>
          <a:p>
            <a:pPr lvl="1" algn="ctr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ПРОФЕССИОНАЛЬНЫХ МЕДИЦИНСКИХ ОБЪЕДИНЕНИЙ</a:t>
            </a:r>
          </a:p>
          <a:p>
            <a:pPr lvl="1" algn="ctr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В АККРЕДИТАЦИИ</a:t>
            </a:r>
          </a:p>
          <a:p>
            <a:pPr lvl="1" algn="ctr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МЕДИЦИНСКИХ СПЕЦИАЛИСТОВ</a:t>
            </a:r>
            <a:endParaRPr lang="ru-RU" sz="24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7625" y="4005064"/>
            <a:ext cx="4968875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Директор Департамента медицинского образования и 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к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адровой политики в здравоохранении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Т.В. Семёнова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5426" y="5805264"/>
            <a:ext cx="496887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Москва, 2016 год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3"/>
          <p:cNvSpPr txBox="1">
            <a:spLocks noChangeArrowheads="1"/>
          </p:cNvSpPr>
          <p:nvPr/>
        </p:nvSpPr>
        <p:spPr bwMode="auto">
          <a:xfrm>
            <a:off x="395288" y="115889"/>
            <a:ext cx="8374062" cy="4327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 fontAlgn="auto">
              <a:spcBef>
                <a:spcPct val="0"/>
              </a:spcBef>
              <a:spcAft>
                <a:spcPts val="0"/>
              </a:spcAft>
              <a:buNone/>
              <a:defRPr sz="2000" b="1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ПЕРВИЧНАЯ АККРЕДИТАЦИЯ 2016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692696"/>
            <a:ext cx="2304256" cy="2520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ФОРМИРОВАНИЕ АККРЕДИТАЦИОННОЙ КОМИССИИ</a:t>
            </a:r>
          </a:p>
          <a:p>
            <a:pPr algn="ctr"/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(Приказ Минздрава России)</a:t>
            </a:r>
          </a:p>
          <a:p>
            <a:pPr algn="ctr"/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Регламент работы – определяется председателем АК: назначается заместитель и ответственный секретарь</a:t>
            </a:r>
          </a:p>
          <a:p>
            <a:pPr algn="ctr"/>
            <a:endParaRPr lang="ru-RU" sz="1400" i="1" dirty="0"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>
            <a:stCxn id="14" idx="3"/>
            <a:endCxn id="19" idx="1"/>
          </p:cNvCxnSpPr>
          <p:nvPr/>
        </p:nvCxnSpPr>
        <p:spPr>
          <a:xfrm flipV="1">
            <a:off x="2411760" y="1880828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843808" y="692696"/>
            <a:ext cx="3384376" cy="2376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Аккредитуемый подает документы для прохождения процедуры аккредитации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Комплект документов</a:t>
            </a:r>
          </a:p>
          <a:p>
            <a:r>
              <a:rPr lang="ru-RU" sz="1200" dirty="0" smtClean="0"/>
              <a:t>заявление</a:t>
            </a:r>
          </a:p>
          <a:p>
            <a:r>
              <a:rPr lang="ru-RU" sz="1200" dirty="0" smtClean="0"/>
              <a:t>копия документа, удостоверяющего личность;</a:t>
            </a:r>
          </a:p>
          <a:p>
            <a:r>
              <a:rPr lang="ru-RU" sz="1200" dirty="0" smtClean="0"/>
              <a:t>копия документов о высшем образовании и о квалификации      (с приложениями) или выписка из протокола заседания государственной экзаменационной комиссии;</a:t>
            </a:r>
          </a:p>
          <a:p>
            <a:r>
              <a:rPr lang="ru-RU" sz="1200" dirty="0" smtClean="0"/>
              <a:t>копия страхового свидетельства обязательного пенсионного страхования (при наличии). 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27784" y="4293096"/>
            <a:ext cx="1944216" cy="1368152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i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В течение 7 календарных дней – передача документов на рассмотрение </a:t>
            </a:r>
            <a:r>
              <a:rPr lang="ru-RU" sz="1300" b="1" i="1" dirty="0" err="1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аккредитационной</a:t>
            </a:r>
            <a:r>
              <a:rPr lang="ru-RU" sz="1300" b="1" i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комиссии </a:t>
            </a:r>
            <a:endParaRPr lang="ru-RU" sz="1300" i="1" dirty="0"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3528" y="5805264"/>
            <a:ext cx="1368152" cy="5040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Тестирование</a:t>
            </a:r>
            <a:endParaRPr lang="ru-RU" sz="1400" i="1" dirty="0">
              <a:cs typeface="Times New Roman" pitchFamily="18" charset="0"/>
            </a:endParaRPr>
          </a:p>
        </p:txBody>
      </p:sp>
      <p:grpSp>
        <p:nvGrpSpPr>
          <p:cNvPr id="2" name="Группа 90"/>
          <p:cNvGrpSpPr/>
          <p:nvPr/>
        </p:nvGrpSpPr>
        <p:grpSpPr>
          <a:xfrm>
            <a:off x="1475656" y="5805264"/>
            <a:ext cx="7200800" cy="1052736"/>
            <a:chOff x="3312205" y="2924944"/>
            <a:chExt cx="6012160" cy="1224136"/>
          </a:xfrm>
        </p:grpSpPr>
        <p:sp>
          <p:nvSpPr>
            <p:cNvPr id="58" name="Овал 57"/>
            <p:cNvSpPr/>
            <p:nvPr/>
          </p:nvSpPr>
          <p:spPr>
            <a:xfrm>
              <a:off x="3312205" y="3259872"/>
              <a:ext cx="864097" cy="57606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сдал</a:t>
              </a:r>
              <a:endParaRPr lang="ru-RU" sz="1600" b="1" dirty="0"/>
            </a:p>
          </p:txBody>
        </p:sp>
        <p:cxnSp>
          <p:nvCxnSpPr>
            <p:cNvPr id="59" name="Прямая со стрелкой 58"/>
            <p:cNvCxnSpPr>
              <a:stCxn id="58" idx="6"/>
              <a:endCxn id="61" idx="1"/>
            </p:cNvCxnSpPr>
            <p:nvPr/>
          </p:nvCxnSpPr>
          <p:spPr>
            <a:xfrm flipV="1">
              <a:off x="4176302" y="3226669"/>
              <a:ext cx="467707" cy="3212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61" name="Прямоугольник 60"/>
            <p:cNvSpPr/>
            <p:nvPr/>
          </p:nvSpPr>
          <p:spPr>
            <a:xfrm>
              <a:off x="4644008" y="2924944"/>
              <a:ext cx="2376264" cy="60344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b="1" i="1" dirty="0" smtClean="0">
                  <a:solidFill>
                    <a:schemeClr val="accent2">
                      <a:lumMod val="50000"/>
                    </a:schemeClr>
                  </a:solidFill>
                  <a:cs typeface="Times New Roman" pitchFamily="18" charset="0"/>
                </a:rPr>
                <a:t>Оценка практических навыков (умений) в симулированных условиях</a:t>
              </a:r>
              <a:endParaRPr lang="ru-RU" sz="1200" i="1" dirty="0">
                <a:cs typeface="Times New Roman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668344" y="2996952"/>
              <a:ext cx="1656021" cy="64807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i="1" dirty="0" smtClean="0">
                  <a:solidFill>
                    <a:schemeClr val="accent2">
                      <a:lumMod val="50000"/>
                    </a:schemeClr>
                  </a:solidFill>
                  <a:cs typeface="Times New Roman" pitchFamily="18" charset="0"/>
                </a:rPr>
                <a:t>Решение ситуационных задач</a:t>
              </a:r>
              <a:endParaRPr lang="ru-RU" sz="1400" i="1" dirty="0">
                <a:cs typeface="Times New Roman" pitchFamily="18" charset="0"/>
              </a:endParaRPr>
            </a:p>
          </p:txBody>
        </p:sp>
        <p:cxnSp>
          <p:nvCxnSpPr>
            <p:cNvPr id="67" name="Прямая со стрелкой 66"/>
            <p:cNvCxnSpPr>
              <a:stCxn id="98" idx="6"/>
              <a:endCxn id="63" idx="1"/>
            </p:cNvCxnSpPr>
            <p:nvPr/>
          </p:nvCxnSpPr>
          <p:spPr>
            <a:xfrm flipV="1">
              <a:off x="7308305" y="3320988"/>
              <a:ext cx="360039" cy="4680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98" name="Овал 97"/>
            <p:cNvSpPr/>
            <p:nvPr/>
          </p:nvSpPr>
          <p:spPr>
            <a:xfrm>
              <a:off x="6444208" y="3501008"/>
              <a:ext cx="864097" cy="57606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сдал</a:t>
              </a:r>
              <a:endParaRPr lang="ru-RU" sz="1600" b="1" dirty="0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8279903" y="3573016"/>
              <a:ext cx="864097" cy="57606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сдал</a:t>
              </a:r>
              <a:endParaRPr lang="ru-RU" sz="1600" b="1" dirty="0"/>
            </a:p>
          </p:txBody>
        </p:sp>
      </p:grpSp>
      <p:sp>
        <p:nvSpPr>
          <p:cNvPr id="176" name="Прямоугольник 175"/>
          <p:cNvSpPr/>
          <p:nvPr/>
        </p:nvSpPr>
        <p:spPr>
          <a:xfrm>
            <a:off x="6876256" y="4365104"/>
            <a:ext cx="1656184" cy="86409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i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Информирование аккредитуемых о сроках проведения аккредитации </a:t>
            </a:r>
            <a:endParaRPr lang="ru-RU" sz="1300" b="1" i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3" name="Группа 31"/>
          <p:cNvGrpSpPr>
            <a:grpSpLocks/>
          </p:cNvGrpSpPr>
          <p:nvPr/>
        </p:nvGrpSpPr>
        <p:grpSpPr bwMode="auto">
          <a:xfrm>
            <a:off x="0" y="476672"/>
            <a:ext cx="9164638" cy="155575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45" name="Прямоугольник 44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52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530" cy="46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Номер слайда 64"/>
          <p:cNvSpPr>
            <a:spLocks noGrp="1"/>
          </p:cNvSpPr>
          <p:nvPr>
            <p:ph type="sldNum" sz="quarter" idx="12"/>
          </p:nvPr>
        </p:nvSpPr>
        <p:spPr>
          <a:xfrm>
            <a:off x="8557592" y="6492875"/>
            <a:ext cx="586408" cy="365125"/>
          </a:xfrm>
        </p:spPr>
        <p:txBody>
          <a:bodyPr/>
          <a:lstStyle/>
          <a:p>
            <a:pPr>
              <a:defRPr/>
            </a:pPr>
            <a:fld id="{9FB529F0-CFB5-4488-81D0-0CCFD6778A02}" type="slidenum">
              <a:rPr lang="ru-RU" sz="1400" b="1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131840" y="2204864"/>
            <a:ext cx="136815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i="1" dirty="0"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9756576" y="2852936"/>
            <a:ext cx="18722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i="1" dirty="0"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236296" y="2276872"/>
            <a:ext cx="180020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endParaRPr lang="ru-RU" sz="1400" i="1" dirty="0"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4644008" y="3284984"/>
            <a:ext cx="1800200" cy="43204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Расписка аккредитуемому</a:t>
            </a:r>
            <a:endParaRPr lang="ru-RU" sz="1400" i="1" dirty="0"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627784" y="3284984"/>
            <a:ext cx="1944216" cy="9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Ответственный секретарь проверяет полноту комплекта  документов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07504" y="3284984"/>
            <a:ext cx="2304256" cy="9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Регистрация документов в журнале регистрации в день поступления документов</a:t>
            </a:r>
            <a:endParaRPr lang="ru-RU" sz="1400" i="1" dirty="0">
              <a:cs typeface="Times New Roman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4644008" y="3789040"/>
            <a:ext cx="1800200" cy="43204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Отказ в принятии документов</a:t>
            </a:r>
            <a:endParaRPr lang="ru-RU" sz="1400" i="1" dirty="0">
              <a:cs typeface="Times New Roman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4644008" y="4365104"/>
            <a:ext cx="2160240" cy="129614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i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Не позднее 10 дней календарных дней заседание АК, принятие решения о допуске и сроках проведения аккредитации</a:t>
            </a:r>
            <a:endParaRPr lang="ru-RU" sz="1300" i="1" dirty="0">
              <a:cs typeface="Times New Roman" pitchFamily="18" charset="0"/>
            </a:endParaRPr>
          </a:p>
        </p:txBody>
      </p:sp>
      <p:grpSp>
        <p:nvGrpSpPr>
          <p:cNvPr id="4" name="Группа 31"/>
          <p:cNvGrpSpPr>
            <a:grpSpLocks/>
          </p:cNvGrpSpPr>
          <p:nvPr/>
        </p:nvGrpSpPr>
        <p:grpSpPr bwMode="auto">
          <a:xfrm>
            <a:off x="0" y="5733256"/>
            <a:ext cx="9164638" cy="72008"/>
            <a:chOff x="-22358" y="784226"/>
            <a:chExt cx="9928358" cy="155575"/>
          </a:xfrm>
          <a:solidFill>
            <a:srgbClr val="FF0000"/>
          </a:solidFill>
        </p:grpSpPr>
        <p:sp>
          <p:nvSpPr>
            <p:cNvPr id="112" name="Прямоугольник 111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8" name="Прямоугольник 117"/>
          <p:cNvSpPr/>
          <p:nvPr/>
        </p:nvSpPr>
        <p:spPr>
          <a:xfrm>
            <a:off x="6948264" y="836712"/>
            <a:ext cx="1656184" cy="223224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cs typeface="Times New Roman" pitchFamily="18" charset="0"/>
              </a:rPr>
              <a:t>Информирование аккредитуемых: 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на официальном сайте образовательной организации и информационных стендах</a:t>
            </a:r>
            <a:endParaRPr lang="ru-RU" sz="1400" b="1" i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11781-6F9C-42D2-A20F-56750FD16D03}" type="slidenum">
              <a:rPr lang="ru-RU" smtClean="0">
                <a:cs typeface="Times New Roman" pitchFamily="18" charset="0"/>
              </a:rPr>
              <a:pPr>
                <a:defRPr/>
              </a:pPr>
              <a:t>11</a:t>
            </a:fld>
            <a:endParaRPr lang="ru-RU" dirty="0">
              <a:cs typeface="Times New Roman" pitchFamily="18" charset="0"/>
            </a:endParaRPr>
          </a:p>
        </p:txBody>
      </p:sp>
      <p:sp>
        <p:nvSpPr>
          <p:cNvPr id="35" name="Прямоугольник 13"/>
          <p:cNvSpPr txBox="1">
            <a:spLocks noChangeArrowheads="1"/>
          </p:cNvSpPr>
          <p:nvPr/>
        </p:nvSpPr>
        <p:spPr bwMode="auto">
          <a:xfrm>
            <a:off x="385813" y="109538"/>
            <a:ext cx="8372475" cy="439737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ru-RU" altLang="ko-KR" dirty="0"/>
              <a:t>ФОРМИРОВАНИЕ АККРЕДИТАЦИОННОЙ КОМИССИИ</a:t>
            </a:r>
          </a:p>
          <a:p>
            <a:r>
              <a:rPr lang="ru-RU" altLang="ko-KR" sz="1200" dirty="0"/>
              <a:t>(приказ Минздрава России от 02.06.2016 № 334н, зарегистрирован в Минюсте России 16.06.2016 № 42550)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35765" y="836712"/>
            <a:ext cx="8656715" cy="324036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Министерство здравоохранения Российской Федерации</a:t>
            </a:r>
            <a:endParaRPr lang="ru-RU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2987824" y="1173412"/>
            <a:ext cx="3312368" cy="887436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формирование </a:t>
            </a:r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аккредитационных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комиссий </a:t>
            </a:r>
            <a:br>
              <a:rPr lang="ru-RU" sz="12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(ежегодно)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7587" y="2075618"/>
            <a:ext cx="8496944" cy="4665750"/>
          </a:xfrm>
          <a:prstGeom prst="rect">
            <a:avLst/>
          </a:prstGeom>
          <a:noFill/>
          <a:ln cap="sq">
            <a:solidFill>
              <a:schemeClr val="accent1">
                <a:shade val="5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483768" y="2101498"/>
            <a:ext cx="431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Состав </a:t>
            </a:r>
            <a:r>
              <a:rPr lang="ru-RU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аккредитационной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комиссии (АК)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67544" y="2470830"/>
            <a:ext cx="2664296" cy="25423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/>
            <a:r>
              <a:rPr lang="ru-RU" sz="1400" b="1" u="sng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Председатель АК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член профессиональной некоммерческой организации (ст. 76 Федерального закона № 323-ФЗ)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осуществляет общее руководство деятельностью АК;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распределяет обязанности между членами АК;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формирует апелляционную комиссию;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назначает зам. председателя и ответственного секретаря АК из членов АК.</a:t>
            </a:r>
            <a:endParaRPr lang="ru-RU" sz="12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347864" y="2470830"/>
            <a:ext cx="2052165" cy="25423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/>
            <a:r>
              <a:rPr lang="ru-RU" sz="1400" b="1" u="sng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Заместитель</a:t>
            </a:r>
          </a:p>
          <a:p>
            <a:pPr algn="ctr"/>
            <a:r>
              <a:rPr lang="ru-RU" sz="1400" b="1" u="sng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председателя АК</a:t>
            </a:r>
          </a:p>
          <a:p>
            <a:pPr algn="just"/>
            <a:endParaRPr lang="ru-RU" sz="1400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исполняет обязанности председателя </a:t>
            </a:r>
            <a:r>
              <a:rPr lang="ru-RU" sz="1200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аккредитационной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комиссии в его отсутствие, осуществляет иные функции по поручению председателя </a:t>
            </a:r>
            <a:r>
              <a:rPr lang="ru-RU" sz="1200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аккредитационной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комиссии.</a:t>
            </a:r>
            <a:endParaRPr lang="ru-RU" sz="12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80112" y="2470830"/>
            <a:ext cx="3024336" cy="25423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/>
            <a:r>
              <a:rPr lang="ru-RU" sz="1400" b="1" u="sng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Ответственный секретарь АК</a:t>
            </a:r>
          </a:p>
          <a:p>
            <a:pPr algn="just"/>
            <a:endParaRPr lang="ru-RU" sz="1400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-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регистрирует и рассматривает поступающие в АК документы;</a:t>
            </a: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- уведомляет лиц, изъявивших желание пройти аккредитацию специалиста, о сроках ее проведения;</a:t>
            </a: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- готовит материалы к заседаниям АК;</a:t>
            </a: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- ведет протоколы заседаний АК;</a:t>
            </a: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предоставляет материалы, необходимые для рассмотрения апелляций;</a:t>
            </a: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- осуществляет иные функции по поручению председателя АК.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59666" y="5085184"/>
            <a:ext cx="8208912" cy="20101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Члены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аккредитационной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комиссии</a:t>
            </a:r>
            <a:endParaRPr lang="ru-RU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13" name="Группа 31"/>
          <p:cNvGrpSpPr>
            <a:grpSpLocks/>
          </p:cNvGrpSpPr>
          <p:nvPr/>
        </p:nvGrpSpPr>
        <p:grpSpPr bwMode="auto">
          <a:xfrm>
            <a:off x="0" y="548680"/>
            <a:ext cx="9164638" cy="155575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1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530" cy="46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71530" y="5348205"/>
            <a:ext cx="2012238" cy="124914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Представители профессиональных некоммерческих организаций, указанных в статье 76 Федерального закона N 323-ФЗ.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627784" y="5348204"/>
            <a:ext cx="3768860" cy="124914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/>
            <a:r>
              <a:rPr lang="ru-RU" sz="11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Представители органов исполнительной власти в сфере охраны здоровья и (или) медицинских организаций и иных организаций, осуществляющих медицинскую и (или) фармацевтическую деятельность, и (или) профессиональных союзов медицинских работников или их объединений (ассоциаций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).</a:t>
            </a:r>
            <a:endParaRPr lang="ru-RU" sz="1400" b="1" u="sng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16216" y="5348205"/>
            <a:ext cx="2152362" cy="12491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/>
            <a:r>
              <a:rPr lang="ru-RU" sz="11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Представители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образовательных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и (или)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научных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организации, реализующей программы медицинского и (или) фармацевтического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образования, не участвующих в подготовке специалиста.</a:t>
            </a:r>
            <a:endParaRPr lang="ru-RU" sz="11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endParaRPr lang="ru-RU" sz="11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endParaRPr lang="ru-RU" sz="11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1835696" y="4149080"/>
            <a:ext cx="3168352" cy="7920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Центры аккредитации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Двойная стрелка вверх/вниз 43"/>
          <p:cNvSpPr/>
          <p:nvPr/>
        </p:nvSpPr>
        <p:spPr>
          <a:xfrm>
            <a:off x="683568" y="980728"/>
            <a:ext cx="1115616" cy="5616624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ФЕДЕРАЛЬНЫЕ БАЗЫ ДАННЫХ ОЦЕНОЧНЫХ СРЕДСТВ, ЭКСПЕРТОВ, АККРЕДИТОВАННЫХ СПЕЦИАЛИСТОВ, СВИДЕТЕЛЬСТВ ОБ АККРЕДИТАЦИИ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835696" y="2132856"/>
            <a:ext cx="158417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МЕТОДОЛОГИЯ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трелка влево 46"/>
          <p:cNvSpPr/>
          <p:nvPr/>
        </p:nvSpPr>
        <p:spPr>
          <a:xfrm>
            <a:off x="611560" y="3717032"/>
            <a:ext cx="288032" cy="216024"/>
          </a:xfrm>
          <a:prstGeom prst="lef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07504" y="1268760"/>
            <a:ext cx="432048" cy="4968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регистр медицинских работников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491880" y="2132856"/>
            <a:ext cx="1512168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ОЦЕНОЧНЫХ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 И РЕГУЛИРОВАНИЕ КРИТЕРИЕВ ИХ ПРИМЕНЕНИЯ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835696" y="2708920"/>
            <a:ext cx="158417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 ЭКСПЕРТОВ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796136" y="3717032"/>
            <a:ext cx="309634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ПРЕДСТАВИТЕЛИ РАБОТОДАТЕЛЕЙ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652120" y="1196752"/>
            <a:ext cx="3384376" cy="216024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НЕКОММЕРЧЕСКИЕ ПРОФЕССИОНАЛЬНЫЕ ОБЩЕСТВА</a:t>
            </a:r>
          </a:p>
          <a:p>
            <a:pPr algn="ctr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Входят в состав Центральной апелляционной комиссии;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Входят в состав Центральной экзаменационной комиссии;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Участвуют в разработке и актуализации оценочных средств;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Экспертируют имеющиеся оценочные средства;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Участвуют в подготовке экспертов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835696" y="980728"/>
            <a:ext cx="3168352" cy="10801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методического обеспечения аккредитации специалиста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835696" y="5085184"/>
            <a:ext cx="1296144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И ПРОВЕДЕНИЕ АККРЕДИТАЦИИ 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203848" y="5085184"/>
            <a:ext cx="1800200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 И УЧАСТИЕ В РАЗВИТИИ СИСТЕМЫ АККРЕДИТАЦИИ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652120" y="4509120"/>
            <a:ext cx="3384376" cy="1224136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НЕКОММЕРЧЕСКИЕ ПРОФЕССИОНАЛЬНЫЕ ОБЩЕСТВА</a:t>
            </a:r>
          </a:p>
          <a:p>
            <a:pPr algn="ctr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обеспечении и проведении аккредитации;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предложений по развитию системы аккредитации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35696" y="3356992"/>
            <a:ext cx="316835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НОРМАТИВНОЕ СОПРОВОЖДЕНИЕ АККРЕДИТАЦИИ</a:t>
            </a:r>
          </a:p>
        </p:txBody>
      </p:sp>
      <p:sp>
        <p:nvSpPr>
          <p:cNvPr id="28" name="Плюс 27"/>
          <p:cNvSpPr/>
          <p:nvPr/>
        </p:nvSpPr>
        <p:spPr>
          <a:xfrm>
            <a:off x="7236296" y="3356992"/>
            <a:ext cx="360040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10800000">
            <a:off x="5076056" y="2132856"/>
            <a:ext cx="504056" cy="720080"/>
          </a:xfrm>
          <a:prstGeom prst="rightArrow">
            <a:avLst>
              <a:gd name="adj1" fmla="val 50000"/>
              <a:gd name="adj2" fmla="val 51890"/>
            </a:avLst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796136" y="6237312"/>
            <a:ext cx="309634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ПРЕДСТАВИТЕЛИ РАБОТОДАТЕЛЕЙ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люс 35"/>
          <p:cNvSpPr/>
          <p:nvPr/>
        </p:nvSpPr>
        <p:spPr>
          <a:xfrm>
            <a:off x="7236296" y="5805264"/>
            <a:ext cx="360040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10800000">
            <a:off x="5076056" y="4725144"/>
            <a:ext cx="504056" cy="720080"/>
          </a:xfrm>
          <a:prstGeom prst="rightArrow">
            <a:avLst>
              <a:gd name="adj1" fmla="val 50000"/>
              <a:gd name="adj2" fmla="val 51890"/>
            </a:avLst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31"/>
          <p:cNvGrpSpPr>
            <a:grpSpLocks/>
          </p:cNvGrpSpPr>
          <p:nvPr/>
        </p:nvGrpSpPr>
        <p:grpSpPr bwMode="auto">
          <a:xfrm>
            <a:off x="0" y="476672"/>
            <a:ext cx="9164638" cy="155575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24" name="Прямоугольник 23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34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530" cy="46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13"/>
          <p:cNvSpPr txBox="1">
            <a:spLocks noChangeArrowheads="1"/>
          </p:cNvSpPr>
          <p:nvPr/>
        </p:nvSpPr>
        <p:spPr bwMode="auto">
          <a:xfrm>
            <a:off x="395288" y="115889"/>
            <a:ext cx="8374062" cy="4327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 fontAlgn="auto">
              <a:spcBef>
                <a:spcPct val="0"/>
              </a:spcBef>
              <a:spcAft>
                <a:spcPts val="0"/>
              </a:spcAft>
              <a:buNone/>
              <a:defRPr sz="2000" b="1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РОЛЬ НЕКОМЕРЧЕСКИХ ПРОФЕССИОНАЛЬНЫХ ОБЩЕСТВ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023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3"/>
          <p:cNvSpPr txBox="1">
            <a:spLocks noChangeArrowheads="1"/>
          </p:cNvSpPr>
          <p:nvPr/>
        </p:nvSpPr>
        <p:spPr bwMode="auto">
          <a:xfrm>
            <a:off x="395288" y="115889"/>
            <a:ext cx="8374062" cy="4327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 fontAlgn="auto">
              <a:spcBef>
                <a:spcPct val="0"/>
              </a:spcBef>
              <a:spcAft>
                <a:spcPts val="0"/>
              </a:spcAft>
              <a:buNone/>
              <a:defRPr sz="2000" b="1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СВИДЕТЕЛЬСТВО ОБ АККРЕДИТАЦИИ СПЕЦИАЛИСТА</a:t>
            </a:r>
          </a:p>
        </p:txBody>
      </p:sp>
      <p:grpSp>
        <p:nvGrpSpPr>
          <p:cNvPr id="6" name="Группа 31"/>
          <p:cNvGrpSpPr>
            <a:grpSpLocks/>
          </p:cNvGrpSpPr>
          <p:nvPr/>
        </p:nvGrpSpPr>
        <p:grpSpPr bwMode="auto">
          <a:xfrm>
            <a:off x="0" y="476672"/>
            <a:ext cx="9164638" cy="155575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3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530" cy="46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60774"/>
            <a:ext cx="2880320" cy="192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276872"/>
            <a:ext cx="2880320" cy="192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429000"/>
            <a:ext cx="2880319" cy="192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725144"/>
            <a:ext cx="2880320" cy="192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4302224" y="83671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/>
              <a:t>Свидетельство об аккредитации специалиста оформляется Министерством здравоохранения Российской Федерации и подписывается уполномоченным лицом Министерства здравоохранения Российской Федерации.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508104" y="2127022"/>
            <a:ext cx="36565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/>
              <a:t>Свидетельство об аккредитации специалиста выдается аккредитационной комиссией лицу, впервые признанному прошедшим аккредитацию специалиста не позднее чем через 30 календарных дней с момента подписания протокола заседания аккредитационной комиссии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660232" y="4307317"/>
            <a:ext cx="2483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/>
              <a:t>Для регистрации выданных свидетельств об аккредитации специалиста в аккредитационной комиссии ведется журнал учета выданных свидетельств об аккредитации специалиста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4941168"/>
            <a:ext cx="248376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Выдается единожды в течении всей профессиональной деятельности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Номер слайда 50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pPr>
              <a:defRPr/>
            </a:pPr>
            <a:fld id="{28A22B0F-A538-4F7F-B522-76E6578FD6E4}" type="slidenum">
              <a:rPr lang="ru-RU" sz="1400" b="1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282175"/>
              </p:ext>
            </p:extLst>
          </p:nvPr>
        </p:nvGraphicFramePr>
        <p:xfrm>
          <a:off x="400951" y="1121793"/>
          <a:ext cx="8444552" cy="5109210"/>
        </p:xfrm>
        <a:graphic>
          <a:graphicData uri="http://schemas.openxmlformats.org/drawingml/2006/table">
            <a:tbl>
              <a:tblPr/>
              <a:tblGrid>
                <a:gridCol w="5669372"/>
                <a:gridCol w="1493079"/>
                <a:gridCol w="1282101"/>
              </a:tblGrid>
              <a:tr h="274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Количество ВУЗов,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участвующих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 аккредитации  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5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Количество ВУЗов со 100%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аккредитацией 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42,86%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0700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из них вузы МЗ РФ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32,15</a:t>
                      </a:r>
                      <a:r>
                        <a:rPr lang="en-US" sz="1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63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из них вузы МОН РФ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3,58%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84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из них коммерческих вузов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5,35%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84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из них вузов иной принадлежности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1,78%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Количество ВУЗов, не имеющих пересдач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8,93%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2605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из них вузы МЗ РФ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7,14%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05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из них вузы МОН РФ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1,79%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05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из них коммерческих вузов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0%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05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из них вузов иной принадлежности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0%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2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Допущено к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аккредитации,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4694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512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Аккредитовано, чел.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4587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97,72%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641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 аккредитовано, чел. 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2,28%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4787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                                        в том числе: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49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                                        после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первого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этапа  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2,07%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73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                                        после второго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этапа  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0,11%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                                        после третьего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этапа  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0,11%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13"/>
          <p:cNvSpPr txBox="1">
            <a:spLocks noChangeArrowheads="1"/>
          </p:cNvSpPr>
          <p:nvPr/>
        </p:nvSpPr>
        <p:spPr bwMode="auto">
          <a:xfrm>
            <a:off x="385813" y="109538"/>
            <a:ext cx="8372475" cy="537443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32500" lnSpcReduction="20000"/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600" b="1" cap="all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  <a:lvl2pPr algn="ctr" eaLnBrk="0" hangingPunct="0">
              <a:defRPr sz="4400"/>
            </a:lvl2pPr>
            <a:lvl3pPr algn="ctr" eaLnBrk="0" hangingPunct="0">
              <a:defRPr sz="4400"/>
            </a:lvl3pPr>
            <a:lvl4pPr algn="ctr" eaLnBrk="0" hangingPunct="0">
              <a:defRPr sz="4400"/>
            </a:lvl4pPr>
            <a:lvl5pPr algn="ctr" eaLnBrk="0" hangingPunct="0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>
              <a:lnSpc>
                <a:spcPct val="80000"/>
              </a:lnSpc>
              <a:defRPr/>
            </a:pPr>
            <a:r>
              <a:rPr lang="ru-RU" altLang="ko-KR" sz="6200" cap="none" dirty="0" smtClean="0">
                <a:solidFill>
                  <a:schemeClr val="tx2">
                    <a:lumMod val="50000"/>
                  </a:schemeClr>
                </a:solidFill>
              </a:rPr>
              <a:t>ИТОГИ ПЕРВИЧНОЙ АККРЕДИТАЦИИ ПО СПЕЦИАЛЬНОСТИ «Стоматология»</a:t>
            </a:r>
          </a:p>
        </p:txBody>
      </p:sp>
      <p:grpSp>
        <p:nvGrpSpPr>
          <p:cNvPr id="5" name="Группа 31"/>
          <p:cNvGrpSpPr>
            <a:grpSpLocks/>
          </p:cNvGrpSpPr>
          <p:nvPr/>
        </p:nvGrpSpPr>
        <p:grpSpPr bwMode="auto">
          <a:xfrm>
            <a:off x="0" y="620688"/>
            <a:ext cx="9164638" cy="155575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4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530" cy="46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5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2376"/>
              </p:ext>
            </p:extLst>
          </p:nvPr>
        </p:nvGraphicFramePr>
        <p:xfrm>
          <a:off x="317065" y="1428752"/>
          <a:ext cx="8444552" cy="4541520"/>
        </p:xfrm>
        <a:graphic>
          <a:graphicData uri="http://schemas.openxmlformats.org/drawingml/2006/table">
            <a:tbl>
              <a:tblPr/>
              <a:tblGrid>
                <a:gridCol w="5669372"/>
                <a:gridCol w="1493079"/>
                <a:gridCol w="1282101"/>
              </a:tblGrid>
              <a:tr h="2476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Количество ВУЗов,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участвующих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 аккредитации  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76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Количество ВУЗов со 100%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аккредитацией 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38,46%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7649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из них вузы МЗ РФ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25%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49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из них вузы МОН РФ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13,46%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49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из них коммерческих вузов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0%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Количество ВУЗов, не имеющих пересдач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7,69%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7649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из них вузы МЗ РФ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3%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49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из них вузы МОН РФ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5,76%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49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из них коммерческих вузов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0%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Допущено к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аккредитации,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3037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76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Аккредитовано, чел.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2862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94,24%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76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 аккредитовано, чел. 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175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5,76%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7649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                                        в том числе: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6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                                        после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первого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этапа  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162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5,33%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6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                                        после второго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этапа  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0,33%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32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                                        после третьего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этапа  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0,10%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13"/>
          <p:cNvSpPr txBox="1">
            <a:spLocks noChangeArrowheads="1"/>
          </p:cNvSpPr>
          <p:nvPr/>
        </p:nvSpPr>
        <p:spPr bwMode="auto">
          <a:xfrm>
            <a:off x="385813" y="109538"/>
            <a:ext cx="8372475" cy="537443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32500" lnSpcReduction="20000"/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600" b="1" cap="all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  <a:lvl2pPr algn="ctr" eaLnBrk="0" hangingPunct="0">
              <a:defRPr sz="4400"/>
            </a:lvl2pPr>
            <a:lvl3pPr algn="ctr" eaLnBrk="0" hangingPunct="0">
              <a:defRPr sz="4400"/>
            </a:lvl3pPr>
            <a:lvl4pPr algn="ctr" eaLnBrk="0" hangingPunct="0">
              <a:defRPr sz="4400"/>
            </a:lvl4pPr>
            <a:lvl5pPr algn="ctr" eaLnBrk="0" hangingPunct="0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>
              <a:lnSpc>
                <a:spcPct val="80000"/>
              </a:lnSpc>
              <a:defRPr/>
            </a:pPr>
            <a:r>
              <a:rPr lang="ru-RU" altLang="ko-KR" sz="6200" cap="none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ИТОГИ ПЕРВИЧНОЙ АККРЕДИТАЦИИ ПО СПЕЦИАЛЬНОСТИ</a:t>
            </a:r>
            <a:br>
              <a:rPr lang="ru-RU" altLang="ko-KR" sz="6200" cap="none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altLang="ko-KR" sz="6200" cap="none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«Фармация»</a:t>
            </a:r>
          </a:p>
        </p:txBody>
      </p:sp>
      <p:pic>
        <p:nvPicPr>
          <p:cNvPr id="5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530" cy="46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31"/>
          <p:cNvGrpSpPr>
            <a:grpSpLocks/>
          </p:cNvGrpSpPr>
          <p:nvPr/>
        </p:nvGrpSpPr>
        <p:grpSpPr bwMode="auto">
          <a:xfrm>
            <a:off x="0" y="620688"/>
            <a:ext cx="9164638" cy="155575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9" name="Прямоугольник 8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382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95536" y="2780928"/>
            <a:ext cx="8352928" cy="136815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13"/>
          <p:cNvSpPr txBox="1">
            <a:spLocks noChangeArrowheads="1"/>
          </p:cNvSpPr>
          <p:nvPr/>
        </p:nvSpPr>
        <p:spPr bwMode="auto">
          <a:xfrm>
            <a:off x="385813" y="109538"/>
            <a:ext cx="8372475" cy="537443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600" b="1" cap="all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  <a:lvl2pPr algn="ctr" eaLnBrk="0" hangingPunct="0">
              <a:defRPr sz="4400"/>
            </a:lvl2pPr>
            <a:lvl3pPr algn="ctr" eaLnBrk="0" hangingPunct="0">
              <a:defRPr sz="4400"/>
            </a:lvl3pPr>
            <a:lvl4pPr algn="ctr" eaLnBrk="0" hangingPunct="0">
              <a:defRPr sz="4400"/>
            </a:lvl4pPr>
            <a:lvl5pPr algn="ctr" eaLnBrk="0" hangingPunct="0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>
              <a:lnSpc>
                <a:spcPct val="80000"/>
              </a:lnSpc>
              <a:defRPr/>
            </a:pPr>
            <a:r>
              <a:rPr lang="ru-RU" altLang="ko-KR" sz="2000" cap="none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ПРОВЕДЕНИЕ ПЕРВИЧНОЙ АККРЕДИТАЦИИ В 2017 ГОДУ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08720"/>
            <a:ext cx="1580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cs typeface="Times New Roman" pitchFamily="18" charset="0"/>
              </a:defRPr>
            </a:lvl1pPr>
          </a:lstStyle>
          <a:p>
            <a:r>
              <a:rPr lang="ru-RU" dirty="0"/>
              <a:t>Формирование фонда </a:t>
            </a:r>
          </a:p>
          <a:p>
            <a:r>
              <a:rPr lang="ru-RU" dirty="0"/>
              <a:t>оценочных средств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2757" y="764654"/>
            <a:ext cx="7231731" cy="1368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just">
              <a:buAutoNum type="arabicPeriod"/>
            </a:pPr>
            <a:r>
              <a:rPr lang="ru-RU" sz="1200" dirty="0" smtClean="0">
                <a:cs typeface="Times New Roman" pitchFamily="18" charset="0"/>
              </a:rPr>
              <a:t>Разработка оценочных средств для каждой специальности: тестовые задания, паспорта станций ОСКЭ, ситуационные задачи.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cs typeface="Times New Roman" pitchFamily="18" charset="0"/>
              </a:rPr>
              <a:t>Проведение экспертизы оценочных средств: направление разработанных оценочных средств экспертам в ВУЗы и профессиональные некоммерческие организации.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cs typeface="Times New Roman" pitchFamily="18" charset="0"/>
              </a:rPr>
              <a:t>Доработка оценочных средств с учетом замечаний экспертов.  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cs typeface="Times New Roman" pitchFamily="18" charset="0"/>
              </a:rPr>
              <a:t>Проведение репетиционных тестирований.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cs typeface="Times New Roman" pitchFamily="18" charset="0"/>
              </a:rPr>
              <a:t>Доработка оценочных средств по результатам тестирований.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" y="2218770"/>
            <a:ext cx="13943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cs typeface="Times New Roman" pitchFamily="18" charset="0"/>
              </a:rPr>
              <a:t>Доработка </a:t>
            </a:r>
          </a:p>
          <a:p>
            <a:r>
              <a:rPr lang="ru-RU" sz="1400" dirty="0" smtClean="0">
                <a:cs typeface="Times New Roman" pitchFamily="18" charset="0"/>
              </a:rPr>
              <a:t>программного </a:t>
            </a:r>
          </a:p>
          <a:p>
            <a:r>
              <a:rPr lang="ru-RU" sz="1400" dirty="0" smtClean="0">
                <a:cs typeface="Times New Roman" pitchFamily="18" charset="0"/>
              </a:rPr>
              <a:t>обеспечения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7399" y="2174056"/>
            <a:ext cx="7231730" cy="7850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just">
              <a:buAutoNum type="arabicPeriod"/>
            </a:pPr>
            <a:r>
              <a:rPr lang="ru-RU" sz="1200" dirty="0" smtClean="0">
                <a:cs typeface="Times New Roman" pitchFamily="18" charset="0"/>
              </a:rPr>
              <a:t>Автоматизация взаимодействия аккредитационных комиссий с МЦА и МЗ РФ.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cs typeface="Times New Roman" pitchFamily="18" charset="0"/>
              </a:rPr>
              <a:t>Автоматизация контроля за соблюдением процедуры проведения первичной аккредитации (соблюдение графика, количества попыток пересдач, оценка и выгрузка результатов, допуск к прохождению очередного этапа аккредитации). 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" y="3095672"/>
            <a:ext cx="1413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cs typeface="Times New Roman" pitchFamily="18" charset="0"/>
              </a:defRPr>
            </a:lvl1pPr>
          </a:lstStyle>
          <a:p>
            <a:r>
              <a:rPr lang="ru-RU" dirty="0"/>
              <a:t>Корректировка</a:t>
            </a:r>
          </a:p>
          <a:p>
            <a:r>
              <a:rPr lang="ru-RU" dirty="0"/>
              <a:t>нормативной </a:t>
            </a:r>
          </a:p>
          <a:p>
            <a:r>
              <a:rPr lang="ru-RU" dirty="0"/>
              <a:t>правовой базы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44468" y="2959057"/>
            <a:ext cx="7292028" cy="973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just">
              <a:buAutoNum type="arabicPeriod"/>
            </a:pPr>
            <a:r>
              <a:rPr lang="ru-RU" sz="1200" dirty="0" smtClean="0">
                <a:cs typeface="Times New Roman" pitchFamily="18" charset="0"/>
              </a:rPr>
              <a:t>Внесение изменений в Положение об аккредитации специалистов (сокращение периода, после которого аккредитуемый может быть допущен к повторному прохождению первичной аккредитации ).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cs typeface="Times New Roman" pitchFamily="18" charset="0"/>
              </a:rPr>
              <a:t>Разработка методических рекомендация для всех участников первичной аккредитации (аккредитуемые, члены комиссии, ответственные лица). </a:t>
            </a:r>
          </a:p>
          <a:p>
            <a:pPr marL="342900" indent="-342900" algn="just">
              <a:buFontTx/>
              <a:buAutoNum type="arabicPeriod"/>
            </a:pPr>
            <a:r>
              <a:rPr lang="ru-RU" sz="1200" dirty="0" smtClean="0">
                <a:cs typeface="Times New Roman" pitchFamily="18" charset="0"/>
              </a:rPr>
              <a:t>Разработка и утверждение профессиональных стандартов по «Лечебному делу» и «Педиатрии».</a:t>
            </a:r>
          </a:p>
          <a:p>
            <a:pPr marL="342900" indent="-342900" algn="just"/>
            <a:endParaRPr lang="ru-RU" sz="1400" dirty="0"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568094" y="764704"/>
            <a:ext cx="0" cy="136815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561192" y="2261468"/>
            <a:ext cx="12263" cy="6532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580357" y="3086395"/>
            <a:ext cx="1" cy="84666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31"/>
          <p:cNvGrpSpPr>
            <a:grpSpLocks/>
          </p:cNvGrpSpPr>
          <p:nvPr/>
        </p:nvGrpSpPr>
        <p:grpSpPr bwMode="auto">
          <a:xfrm>
            <a:off x="0" y="548680"/>
            <a:ext cx="9164638" cy="155575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20" name="Прямоугольник 19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9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530" cy="46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0" y="3962797"/>
            <a:ext cx="14970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cs typeface="Times New Roman" pitchFamily="18" charset="0"/>
              </a:rPr>
              <a:t>Формирование баз для проведения </a:t>
            </a:r>
          </a:p>
          <a:p>
            <a:r>
              <a:rPr lang="ru-RU" sz="1400" dirty="0" smtClean="0">
                <a:cs typeface="Times New Roman" pitchFamily="18" charset="0"/>
              </a:rPr>
              <a:t>первичной аккредитации</a:t>
            </a:r>
            <a:endParaRPr lang="ru-RU" sz="1400" dirty="0"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580358" y="4016804"/>
            <a:ext cx="0" cy="106153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32757" y="4030623"/>
            <a:ext cx="7231731" cy="9825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just">
              <a:buAutoNum type="arabicPeriod"/>
            </a:pPr>
            <a:r>
              <a:rPr lang="ru-RU" sz="1200" dirty="0" smtClean="0">
                <a:cs typeface="Times New Roman" pitchFamily="18" charset="0"/>
              </a:rPr>
              <a:t>Формирование перечня ВУЗов на базе которых будет проводится первичная аккредитация.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cs typeface="Times New Roman" pitchFamily="18" charset="0"/>
              </a:rPr>
              <a:t>Формирование реестра лиц, ответственных за проведение первичной аккредитации.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cs typeface="Times New Roman" pitchFamily="18" charset="0"/>
              </a:rPr>
              <a:t>Проведение обучающих семинаров для ответственных лиц.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cs typeface="Times New Roman" pitchFamily="18" charset="0"/>
              </a:rPr>
              <a:t>Проверка готовности ВУЗов к проведению первичной аккредитации (организационно-техническая оснащенность).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5229200"/>
            <a:ext cx="16494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cs typeface="Times New Roman" pitchFamily="18" charset="0"/>
              </a:defRPr>
            </a:lvl1pPr>
          </a:lstStyle>
          <a:p>
            <a:r>
              <a:rPr lang="ru-RU" dirty="0"/>
              <a:t>Формирование </a:t>
            </a:r>
          </a:p>
          <a:p>
            <a:r>
              <a:rPr lang="ru-RU" dirty="0" err="1"/>
              <a:t>аккредитационных</a:t>
            </a:r>
            <a:r>
              <a:rPr lang="ru-RU" dirty="0"/>
              <a:t> комиссий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32757" y="5179900"/>
            <a:ext cx="7025532" cy="837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just">
              <a:buAutoNum type="arabicPeriod"/>
            </a:pPr>
            <a:r>
              <a:rPr lang="ru-RU" sz="1200" dirty="0" smtClean="0">
                <a:cs typeface="Times New Roman" pitchFamily="18" charset="0"/>
              </a:rPr>
              <a:t>Формирование и утверждение составов </a:t>
            </a:r>
            <a:r>
              <a:rPr lang="ru-RU" sz="1200" dirty="0" err="1" smtClean="0">
                <a:cs typeface="Times New Roman" pitchFamily="18" charset="0"/>
              </a:rPr>
              <a:t>аккредитационных</a:t>
            </a:r>
            <a:r>
              <a:rPr lang="ru-RU" sz="1200" dirty="0" smtClean="0">
                <a:cs typeface="Times New Roman" pitchFamily="18" charset="0"/>
              </a:rPr>
              <a:t> комиссий по всем специальностям.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cs typeface="Times New Roman" pitchFamily="18" charset="0"/>
              </a:rPr>
              <a:t>Проведение обучающих семинаров для председателей и членов аккредитационных комиссий.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" y="5967864"/>
            <a:ext cx="14970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cs typeface="Times New Roman" pitchFamily="18" charset="0"/>
              </a:defRPr>
            </a:lvl1pPr>
          </a:lstStyle>
          <a:p>
            <a:r>
              <a:rPr lang="ru-RU" dirty="0"/>
              <a:t>Проведение </a:t>
            </a:r>
          </a:p>
          <a:p>
            <a:r>
              <a:rPr lang="ru-RU" dirty="0"/>
              <a:t>первичной аккредитации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568094" y="6017164"/>
            <a:ext cx="0" cy="68936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580358" y="5303450"/>
            <a:ext cx="0" cy="47240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816101" y="6125485"/>
            <a:ext cx="7103028" cy="4727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just"/>
            <a:r>
              <a:rPr lang="ru-RU" sz="1400" dirty="0" smtClean="0">
                <a:cs typeface="Times New Roman" pitchFamily="18" charset="0"/>
              </a:rPr>
              <a:t>	</a:t>
            </a:r>
            <a:r>
              <a:rPr lang="ru-RU" sz="1200" b="1" dirty="0" smtClean="0">
                <a:cs typeface="Times New Roman" pitchFamily="18" charset="0"/>
              </a:rPr>
              <a:t>Проведение первичной аккредитации по всей группе специальностей «Здравоохранение и медицинские науки».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4000" y="187325"/>
            <a:ext cx="8602663" cy="463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ДОПУСК К ПРОФЕССИОНАЛЬНОЙ ДЕЯТЕЛЬНОСТИ</a:t>
            </a:r>
            <a:b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ЧЕРЕЗ ПРОЦЕДУРУ АККРЕДИТАЦИИ</a:t>
            </a:r>
          </a:p>
        </p:txBody>
      </p:sp>
      <p:sp>
        <p:nvSpPr>
          <p:cNvPr id="5124" name="AutoShape 6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25" name="AutoShape 8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26" name="AutoShape 18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690563" y="1635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Стрелка вправо 55"/>
          <p:cNvSpPr/>
          <p:nvPr/>
        </p:nvSpPr>
        <p:spPr bwMode="auto">
          <a:xfrm rot="5400000">
            <a:off x="7198520" y="2637631"/>
            <a:ext cx="1947862" cy="142875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236538" y="1241425"/>
            <a:ext cx="2895600" cy="296863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 err="1">
                <a:solidFill>
                  <a:schemeClr val="tx2">
                    <a:lumMod val="75000"/>
                  </a:schemeClr>
                </a:solidFill>
              </a:rPr>
              <a:t>Специалитет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 bwMode="auto">
          <a:xfrm>
            <a:off x="179512" y="1916832"/>
            <a:ext cx="2895600" cy="28892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Ординатура </a:t>
            </a:r>
          </a:p>
        </p:txBody>
      </p:sp>
      <p:sp>
        <p:nvSpPr>
          <p:cNvPr id="5131" name="Скругленный прямоугольник 58"/>
          <p:cNvSpPr>
            <a:spLocks noChangeArrowheads="1"/>
          </p:cNvSpPr>
          <p:nvPr/>
        </p:nvSpPr>
        <p:spPr bwMode="auto">
          <a:xfrm>
            <a:off x="236538" y="2735263"/>
            <a:ext cx="2895600" cy="6778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/>
            <a:r>
              <a:rPr lang="ru-RU" altLang="ru-RU" sz="1400" b="1">
                <a:solidFill>
                  <a:schemeClr val="tx2">
                    <a:lumMod val="75000"/>
                  </a:schemeClr>
                </a:solidFill>
              </a:rPr>
              <a:t>Первичная специализированная аккредитация</a:t>
            </a:r>
          </a:p>
        </p:txBody>
      </p:sp>
      <p:sp>
        <p:nvSpPr>
          <p:cNvPr id="5132" name="Скругленный прямоугольник 59"/>
          <p:cNvSpPr>
            <a:spLocks noChangeArrowheads="1"/>
          </p:cNvSpPr>
          <p:nvPr/>
        </p:nvSpPr>
        <p:spPr bwMode="auto">
          <a:xfrm>
            <a:off x="236538" y="3781425"/>
            <a:ext cx="8602662" cy="312738"/>
          </a:xfrm>
          <a:prstGeom prst="rect">
            <a:avLst/>
          </a:prstGeom>
          <a:solidFill>
            <a:srgbClr val="92D050">
              <a:alpha val="29000"/>
            </a:srgbClr>
          </a:solidFill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</a:rPr>
              <a:t>Профессиональная деятельность в течение 5 лет</a:t>
            </a:r>
          </a:p>
        </p:txBody>
      </p:sp>
      <p:sp>
        <p:nvSpPr>
          <p:cNvPr id="61" name="Прямоугольник 60"/>
          <p:cNvSpPr/>
          <p:nvPr/>
        </p:nvSpPr>
        <p:spPr bwMode="auto">
          <a:xfrm>
            <a:off x="5661595" y="2217737"/>
            <a:ext cx="2224088" cy="50800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Профессиональная 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переподготовка</a:t>
            </a:r>
          </a:p>
        </p:txBody>
      </p:sp>
      <p:sp>
        <p:nvSpPr>
          <p:cNvPr id="64" name="Стрелка вправо 63"/>
          <p:cNvSpPr/>
          <p:nvPr/>
        </p:nvSpPr>
        <p:spPr bwMode="auto">
          <a:xfrm flipV="1">
            <a:off x="3255963" y="1328738"/>
            <a:ext cx="2352675" cy="122237"/>
          </a:xfrm>
          <a:prstGeom prst="rightArrow">
            <a:avLst>
              <a:gd name="adj1" fmla="val 50000"/>
              <a:gd name="adj2" fmla="val 232887"/>
            </a:avLst>
          </a:prstGeom>
          <a:solidFill>
            <a:schemeClr val="accent5">
              <a:lumMod val="2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37" name="Скругленный прямоугольник 64"/>
          <p:cNvSpPr>
            <a:spLocks noChangeArrowheads="1"/>
          </p:cNvSpPr>
          <p:nvPr/>
        </p:nvSpPr>
        <p:spPr bwMode="auto">
          <a:xfrm>
            <a:off x="244475" y="6350000"/>
            <a:ext cx="8661400" cy="314325"/>
          </a:xfrm>
          <a:prstGeom prst="rect">
            <a:avLst/>
          </a:prstGeom>
          <a:solidFill>
            <a:srgbClr val="92D050">
              <a:alpha val="29000"/>
            </a:srgbClr>
          </a:solidFill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</a:rPr>
              <a:t>Профессиональная деятельность в течение 5 лет</a:t>
            </a:r>
          </a:p>
        </p:txBody>
      </p:sp>
      <p:sp>
        <p:nvSpPr>
          <p:cNvPr id="66" name="Стрелка вправо 65"/>
          <p:cNvSpPr/>
          <p:nvPr/>
        </p:nvSpPr>
        <p:spPr bwMode="auto">
          <a:xfrm rot="10244917">
            <a:off x="3227388" y="1776413"/>
            <a:ext cx="2408237" cy="136525"/>
          </a:xfrm>
          <a:prstGeom prst="rightArrow">
            <a:avLst>
              <a:gd name="adj1" fmla="val 50000"/>
              <a:gd name="adj2" fmla="val 353803"/>
            </a:avLst>
          </a:prstGeom>
          <a:solidFill>
            <a:schemeClr val="accent5">
              <a:lumMod val="2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39" name="Скругленный прямоугольник 66"/>
          <p:cNvSpPr>
            <a:spLocks noChangeArrowheads="1"/>
          </p:cNvSpPr>
          <p:nvPr/>
        </p:nvSpPr>
        <p:spPr bwMode="auto">
          <a:xfrm>
            <a:off x="236538" y="4835525"/>
            <a:ext cx="2895600" cy="5762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/>
            <a:r>
              <a:rPr lang="ru-RU" altLang="ru-RU" sz="1400" b="1">
                <a:solidFill>
                  <a:schemeClr val="tx2">
                    <a:lumMod val="75000"/>
                  </a:schemeClr>
                </a:solidFill>
              </a:rPr>
              <a:t>Периодическая аккредитация</a:t>
            </a:r>
          </a:p>
        </p:txBody>
      </p:sp>
      <p:sp>
        <p:nvSpPr>
          <p:cNvPr id="5140" name="Скругленный прямоугольник 67"/>
          <p:cNvSpPr>
            <a:spLocks noChangeArrowheads="1"/>
          </p:cNvSpPr>
          <p:nvPr/>
        </p:nvSpPr>
        <p:spPr bwMode="auto">
          <a:xfrm>
            <a:off x="6011863" y="4835525"/>
            <a:ext cx="2873375" cy="5762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/>
            <a:r>
              <a:rPr lang="ru-RU" altLang="ru-RU" sz="1400" b="1">
                <a:solidFill>
                  <a:schemeClr val="tx2">
                    <a:lumMod val="75000"/>
                  </a:schemeClr>
                </a:solidFill>
              </a:rPr>
              <a:t>Периодическая аккредитация</a:t>
            </a:r>
          </a:p>
        </p:txBody>
      </p:sp>
      <p:sp>
        <p:nvSpPr>
          <p:cNvPr id="5142" name="Скругленный прямоугольник 69"/>
          <p:cNvSpPr>
            <a:spLocks noChangeArrowheads="1"/>
          </p:cNvSpPr>
          <p:nvPr/>
        </p:nvSpPr>
        <p:spPr bwMode="auto">
          <a:xfrm>
            <a:off x="5705475" y="1143000"/>
            <a:ext cx="3179763" cy="485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/>
            <a:r>
              <a:rPr lang="ru-RU" altLang="ru-RU" sz="1400" b="1">
                <a:solidFill>
                  <a:schemeClr val="tx2">
                    <a:lumMod val="75000"/>
                  </a:schemeClr>
                </a:solidFill>
              </a:rPr>
              <a:t>Первичная аккредитация</a:t>
            </a:r>
          </a:p>
        </p:txBody>
      </p:sp>
      <p:sp>
        <p:nvSpPr>
          <p:cNvPr id="71" name="Стрелка вправо 70"/>
          <p:cNvSpPr/>
          <p:nvPr/>
        </p:nvSpPr>
        <p:spPr bwMode="auto">
          <a:xfrm rot="5400000">
            <a:off x="1554163" y="1643062"/>
            <a:ext cx="260350" cy="142875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2" name="Стрелка вправо 71"/>
          <p:cNvSpPr/>
          <p:nvPr/>
        </p:nvSpPr>
        <p:spPr bwMode="auto">
          <a:xfrm rot="5400000">
            <a:off x="1455738" y="2400300"/>
            <a:ext cx="457200" cy="142875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3" name="Стрелка вправо 72"/>
          <p:cNvSpPr/>
          <p:nvPr/>
        </p:nvSpPr>
        <p:spPr bwMode="auto">
          <a:xfrm rot="5400000">
            <a:off x="1564481" y="3521869"/>
            <a:ext cx="258763" cy="142875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" name="Стрелка вправо 73"/>
          <p:cNvSpPr/>
          <p:nvPr/>
        </p:nvSpPr>
        <p:spPr bwMode="auto">
          <a:xfrm rot="5400000">
            <a:off x="7265988" y="4559300"/>
            <a:ext cx="339725" cy="142875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5" name="Стрелка вправо 74"/>
          <p:cNvSpPr/>
          <p:nvPr/>
        </p:nvSpPr>
        <p:spPr bwMode="auto">
          <a:xfrm rot="5400000" flipH="1" flipV="1">
            <a:off x="1488281" y="4533107"/>
            <a:ext cx="369887" cy="165100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6" name="Стрелка вправо 75"/>
          <p:cNvSpPr/>
          <p:nvPr/>
        </p:nvSpPr>
        <p:spPr bwMode="auto">
          <a:xfrm rot="10101964" flipV="1">
            <a:off x="3219899" y="2648882"/>
            <a:ext cx="2366912" cy="120371"/>
          </a:xfrm>
          <a:prstGeom prst="rightArrow">
            <a:avLst>
              <a:gd name="adj1" fmla="val 50000"/>
              <a:gd name="adj2" fmla="val 260656"/>
            </a:avLst>
          </a:prstGeom>
          <a:solidFill>
            <a:schemeClr val="accent5">
              <a:lumMod val="2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7" name="Стрелка вправо 76"/>
          <p:cNvSpPr/>
          <p:nvPr/>
        </p:nvSpPr>
        <p:spPr bwMode="auto">
          <a:xfrm rot="5400000">
            <a:off x="7160419" y="5680869"/>
            <a:ext cx="563563" cy="155575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8" name="Стрелка вправо 77"/>
          <p:cNvSpPr/>
          <p:nvPr/>
        </p:nvSpPr>
        <p:spPr bwMode="auto">
          <a:xfrm rot="5400000" flipH="1" flipV="1">
            <a:off x="1408907" y="5628481"/>
            <a:ext cx="571500" cy="163513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51520" y="4149080"/>
            <a:ext cx="8568952" cy="2841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Непрерывное медицинское (фармацевтическое) образование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277813" y="6026150"/>
            <a:ext cx="8629650" cy="2841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Непрерывное медицинское (фармацевтическое) образование</a:t>
            </a:r>
          </a:p>
        </p:txBody>
      </p:sp>
      <p:sp>
        <p:nvSpPr>
          <p:cNvPr id="515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43925" y="6356350"/>
            <a:ext cx="561975" cy="365125"/>
          </a:xfrm>
          <a:noFill/>
        </p:spPr>
        <p:txBody>
          <a:bodyPr/>
          <a:lstStyle/>
          <a:p>
            <a:fld id="{64B8C5F2-86CD-488C-ACB9-0F4CFCF0749C}" type="slidenum">
              <a:rPr lang="en-GB" altLang="ru-RU">
                <a:solidFill>
                  <a:schemeClr val="tx2">
                    <a:lumMod val="75000"/>
                  </a:schemeClr>
                </a:solidFill>
              </a:rPr>
              <a:pPr/>
              <a:t>17</a:t>
            </a:fld>
            <a:endParaRPr lang="en-GB" altLang="ru-RU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6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71530" cy="46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Группа 31"/>
          <p:cNvGrpSpPr>
            <a:grpSpLocks/>
          </p:cNvGrpSpPr>
          <p:nvPr/>
        </p:nvGrpSpPr>
        <p:grpSpPr bwMode="auto">
          <a:xfrm>
            <a:off x="-20638" y="692696"/>
            <a:ext cx="9164638" cy="155575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38" name="Прямоугольник 37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254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20081"/>
          </a:xfrm>
        </p:spPr>
        <p:txBody>
          <a:bodyPr>
            <a:normAutofit/>
          </a:bodyPr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Times New Roman" pitchFamily="18" charset="0"/>
              </a:rPr>
              <a:t>ФОРМИРОВАНИЕ ЭФФЕКТИВНОЙ СИСТЕМЫ</a:t>
            </a:r>
            <a:b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Times New Roman" pitchFamily="18" charset="0"/>
              </a:rPr>
              <a:t> НЕПРЕРЫВНОГО ПРОФЕССИОНАЛЬНОГО ОБРАЗОВАНИЯ </a:t>
            </a:r>
            <a:endParaRPr lang="ru-RU" sz="1800" b="1" dirty="0">
              <a:solidFill>
                <a:srgbClr val="00206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7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629330" cy="62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076056" y="2204864"/>
            <a:ext cx="3816424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i="1" dirty="0" smtClean="0">
                <a:cs typeface="Times New Roman" pitchFamily="18" charset="0"/>
              </a:rPr>
              <a:t>Повышение квалификации в системе непрерывного профессионального образования применяет вариативный подход: </a:t>
            </a:r>
          </a:p>
          <a:p>
            <a:r>
              <a:rPr lang="ru-RU" sz="1050" dirty="0" smtClean="0">
                <a:cs typeface="Times New Roman" pitchFamily="18" charset="0"/>
              </a:rPr>
              <a:t>на базе образовательных учреждений (практические занятия, лекции, семинары), самостоятельное обучение (посещение конференций и семинаров, написание научных работ, чтение медицинских журналов и национальных руководств), дистанционное обучение (формирование образовательного </a:t>
            </a:r>
            <a:r>
              <a:rPr lang="ru-RU" sz="1050" dirty="0" err="1" smtClean="0">
                <a:cs typeface="Times New Roman" pitchFamily="18" charset="0"/>
              </a:rPr>
              <a:t>портфолио</a:t>
            </a:r>
            <a:r>
              <a:rPr lang="ru-RU" sz="1050" dirty="0" smtClean="0">
                <a:cs typeface="Times New Roman" pitchFamily="18" charset="0"/>
              </a:rPr>
              <a:t>, освоение дистанционных образовательных модулей с итоговыми тестами для контроля) </a:t>
            </a:r>
            <a:r>
              <a:rPr lang="ru-RU" sz="1050" b="1" u="sng" dirty="0" smtClean="0">
                <a:cs typeface="Times New Roman" pitchFamily="18" charset="0"/>
              </a:rPr>
              <a:t>коллегиальное обсуждение и разборы сложных случаев на рабочих местах</a:t>
            </a:r>
            <a:r>
              <a:rPr lang="ru-RU" sz="1050" dirty="0" smtClean="0">
                <a:cs typeface="Times New Roman" pitchFamily="18" charset="0"/>
              </a:rPr>
              <a:t> </a:t>
            </a:r>
            <a:endParaRPr lang="ru-RU" sz="1050" dirty="0">
              <a:cs typeface="Times New Roman" pitchFamily="18" charset="0"/>
            </a:endParaRPr>
          </a:p>
        </p:txBody>
      </p:sp>
      <p:sp>
        <p:nvSpPr>
          <p:cNvPr id="9" name="Auf der gleichen Seite des Rechtecks liegende Ecken abrunden 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5536" y="2060848"/>
            <a:ext cx="1440160" cy="360040"/>
          </a:xfrm>
          <a:prstGeom prst="rect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marL="0" lvl="1" algn="ctr">
              <a:defRPr/>
            </a:pPr>
            <a:r>
              <a:rPr lang="ru-RU" sz="800" b="1" dirty="0" smtClean="0">
                <a:solidFill>
                  <a:schemeClr val="tx1"/>
                </a:solidFill>
                <a:cs typeface="Times New Roman" pitchFamily="18" charset="0"/>
              </a:rPr>
              <a:t>Индивидуализация образования</a:t>
            </a:r>
            <a:endParaRPr lang="en-US" sz="8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Auf der gleichen Seite des Rechtecks liegende Ecken abrunden 5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95536" y="1340768"/>
            <a:ext cx="432048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marL="0" lvl="1" algn="ctr">
              <a:defRPr/>
            </a:pPr>
            <a:endParaRPr lang="ru-RU" sz="1000" b="1" dirty="0" smtClean="0">
              <a:cs typeface="Times New Roman" pitchFamily="18" charset="0"/>
            </a:endParaRPr>
          </a:p>
          <a:p>
            <a:pPr marL="0" lvl="1" algn="ctr">
              <a:defRPr/>
            </a:pPr>
            <a:r>
              <a:rPr lang="ru-RU" sz="1000" b="1" dirty="0" smtClean="0">
                <a:cs typeface="Times New Roman" pitchFamily="18" charset="0"/>
              </a:rPr>
              <a:t>Основные составляющие</a:t>
            </a:r>
          </a:p>
          <a:p>
            <a:pPr marL="0" lvl="1" algn="ctr">
              <a:defRPr/>
            </a:pPr>
            <a:r>
              <a:rPr lang="ru-RU" sz="1000" b="1" dirty="0" smtClean="0">
                <a:cs typeface="Times New Roman" pitchFamily="18" charset="0"/>
              </a:rPr>
              <a:t>системы непрерывного профессионального образования</a:t>
            </a:r>
          </a:p>
          <a:p>
            <a:pPr marL="0" lvl="1" algn="ctr">
              <a:defRPr/>
            </a:pPr>
            <a:r>
              <a:rPr lang="ru-RU" sz="1000" b="1" dirty="0" smtClean="0">
                <a:cs typeface="Times New Roman" pitchFamily="18" charset="0"/>
              </a:rPr>
              <a:t> </a:t>
            </a:r>
            <a:endParaRPr lang="en-US" sz="1000" b="1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6" name="Auf der gleichen Seite des Rechtecks liegende Ecken abrunden 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979712" y="2060848"/>
            <a:ext cx="1368152" cy="360040"/>
          </a:xfrm>
          <a:prstGeom prst="rect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marL="0" lvl="1" algn="ctr">
              <a:defRPr/>
            </a:pPr>
            <a:r>
              <a:rPr lang="ru-RU" sz="800" b="1" dirty="0" smtClean="0">
                <a:solidFill>
                  <a:schemeClr val="tx1"/>
                </a:solidFill>
                <a:cs typeface="Times New Roman" pitchFamily="18" charset="0"/>
              </a:rPr>
              <a:t>Модульная структура образовательных материалов</a:t>
            </a:r>
            <a:endParaRPr lang="en-US" sz="8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7" name="Auf der gleichen Seite des Rechtecks liegende Ecken abrunden 5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419872" y="2564904"/>
            <a:ext cx="1296144" cy="504056"/>
          </a:xfrm>
          <a:prstGeom prst="rect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marL="0" lvl="1" algn="ctr">
              <a:defRPr/>
            </a:pPr>
            <a:r>
              <a:rPr lang="ru-RU" sz="900" b="1" dirty="0" smtClean="0">
                <a:solidFill>
                  <a:schemeClr val="tx1"/>
                </a:solidFill>
                <a:cs typeface="Times New Roman" pitchFamily="18" charset="0"/>
              </a:rPr>
              <a:t>Профессиональные ассоциации</a:t>
            </a:r>
            <a:endParaRPr lang="en-US" sz="9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" name="Auf der gleichen Seite des Rechtecks liegende Ecken abrunden 5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419872" y="2060848"/>
            <a:ext cx="1296144" cy="360040"/>
          </a:xfrm>
          <a:prstGeom prst="rect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marL="0" lvl="1" algn="ctr">
              <a:defRPr/>
            </a:pPr>
            <a:r>
              <a:rPr lang="ru-RU" sz="900" b="1" dirty="0" smtClean="0">
                <a:solidFill>
                  <a:schemeClr val="tx1"/>
                </a:solidFill>
                <a:cs typeface="Times New Roman" pitchFamily="18" charset="0"/>
              </a:rPr>
              <a:t>Дистанционные технологии</a:t>
            </a:r>
            <a:endParaRPr lang="en-US" sz="9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9" name="Auf der gleichen Seite des Rechtecks liegende Ecken abrunden 5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95536" y="2564904"/>
            <a:ext cx="1440160" cy="504056"/>
          </a:xfrm>
          <a:prstGeom prst="rect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marL="0" lvl="1" algn="ctr">
              <a:defRPr/>
            </a:pPr>
            <a:r>
              <a:rPr lang="ru-RU" sz="800" b="1" dirty="0" smtClean="0">
                <a:solidFill>
                  <a:schemeClr val="tx1"/>
                </a:solidFill>
                <a:cs typeface="Times New Roman" pitchFamily="18" charset="0"/>
              </a:rPr>
              <a:t>Непрерывное самообразование</a:t>
            </a:r>
            <a:endParaRPr lang="en-US" sz="8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" name="Auf der gleichen Seite des Rechtecks liegende Ecken abrunden 5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79712" y="2564904"/>
            <a:ext cx="1368152" cy="504056"/>
          </a:xfrm>
          <a:prstGeom prst="rect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marL="0" lvl="1" algn="ctr">
              <a:defRPr/>
            </a:pPr>
            <a:r>
              <a:rPr lang="ru-RU" sz="800" b="1" dirty="0" smtClean="0">
                <a:solidFill>
                  <a:schemeClr val="tx1"/>
                </a:solidFill>
                <a:cs typeface="Times New Roman" pitchFamily="18" charset="0"/>
              </a:rPr>
              <a:t>Формирование профессиональных компетенций</a:t>
            </a:r>
            <a:endParaRPr lang="en-US" sz="8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76056" y="908720"/>
            <a:ext cx="37444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i="1" dirty="0" smtClean="0">
                <a:cs typeface="Times New Roman" pitchFamily="18" charset="0"/>
              </a:rPr>
              <a:t>Статья 82 Федерального закона от 29.12.2012 № 273-ФЗ «Об образовании в Российской Федерации»</a:t>
            </a:r>
            <a:r>
              <a:rPr lang="ru-RU" sz="1050" dirty="0" smtClean="0">
                <a:cs typeface="Times New Roman" pitchFamily="18" charset="0"/>
              </a:rPr>
              <a:t> реализация профессиональных образовательных программ медицинского и фармацевтического образования обеспечивает </a:t>
            </a:r>
            <a:r>
              <a:rPr lang="ru-RU" sz="1050" b="1" u="sng" dirty="0" smtClean="0">
                <a:cs typeface="Times New Roman" pitchFamily="18" charset="0"/>
              </a:rPr>
              <a:t>непрерывное совершенствование </a:t>
            </a:r>
            <a:r>
              <a:rPr lang="ru-RU" sz="1050" dirty="0" smtClean="0">
                <a:cs typeface="Times New Roman" pitchFamily="18" charset="0"/>
              </a:rPr>
              <a:t>профессиональных знаний и навыков в течение всей жизни, а также </a:t>
            </a:r>
            <a:r>
              <a:rPr lang="ru-RU" sz="1050" b="1" u="sng" dirty="0" smtClean="0">
                <a:cs typeface="Times New Roman" pitchFamily="18" charset="0"/>
              </a:rPr>
              <a:t>постоянное повышение профессионального уровня и расширение квалификации</a:t>
            </a:r>
            <a:endParaRPr lang="ru-RU" sz="1050" b="1" u="sng" dirty="0">
              <a:cs typeface="Times New Roman" pitchFamily="18" charset="0"/>
            </a:endParaRPr>
          </a:p>
        </p:txBody>
      </p:sp>
      <p:sp>
        <p:nvSpPr>
          <p:cNvPr id="23" name="Auf der gleichen Seite des Rechtecks liegende Ecken abrunden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95536" y="3140968"/>
            <a:ext cx="4328864" cy="648072"/>
          </a:xfrm>
          <a:prstGeom prst="rect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marL="0" lvl="1" algn="ctr">
              <a:defRPr/>
            </a:pPr>
            <a:endParaRPr lang="ru-RU" sz="1000" b="1" dirty="0" smtClean="0">
              <a:cs typeface="Times New Roman" pitchFamily="18" charset="0"/>
            </a:endParaRPr>
          </a:p>
          <a:p>
            <a:pPr marL="0" lvl="1" algn="ctr">
              <a:defRPr/>
            </a:pPr>
            <a:r>
              <a:rPr lang="ru-RU" sz="1000" b="1" dirty="0" smtClean="0">
                <a:cs typeface="Times New Roman" pitchFamily="18" charset="0"/>
              </a:rPr>
              <a:t>Формирование эффективной  системы непрерывного профессионального образования </a:t>
            </a:r>
            <a:r>
              <a:rPr lang="ru-RU" sz="1000" b="1" dirty="0" smtClean="0">
                <a:solidFill>
                  <a:srgbClr val="FF0000"/>
                </a:solidFill>
                <a:cs typeface="Times New Roman" pitchFamily="18" charset="0"/>
              </a:rPr>
              <a:t>НЕВОЗМОЖНО </a:t>
            </a:r>
          </a:p>
          <a:p>
            <a:pPr marL="0" lvl="1" algn="ctr">
              <a:defRPr/>
            </a:pPr>
            <a:r>
              <a:rPr lang="ru-RU" sz="1000" b="1" dirty="0" smtClean="0">
                <a:solidFill>
                  <a:schemeClr val="tx1"/>
                </a:solidFill>
                <a:cs typeface="Times New Roman" pitchFamily="18" charset="0"/>
              </a:rPr>
              <a:t>без взаимодействия с профессиональным сообществом </a:t>
            </a:r>
          </a:p>
          <a:p>
            <a:pPr marL="0" lvl="1" algn="ctr">
              <a:defRPr/>
            </a:pPr>
            <a:r>
              <a:rPr lang="ru-RU" sz="1000" b="1" dirty="0" smtClean="0">
                <a:cs typeface="Times New Roman" pitchFamily="18" charset="0"/>
              </a:rPr>
              <a:t> </a:t>
            </a:r>
            <a:endParaRPr lang="en-US" sz="1000" b="1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2960696">
            <a:off x="4754330" y="3270573"/>
            <a:ext cx="346444" cy="423624"/>
          </a:xfrm>
          <a:prstGeom prst="downArrow">
            <a:avLst>
              <a:gd name="adj1" fmla="val 50000"/>
              <a:gd name="adj2" fmla="val 6223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6" name="Auf der gleichen Seite des Rechtecks liegende Ecken abrunden 5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395536" y="3789040"/>
            <a:ext cx="4328864" cy="1584176"/>
          </a:xfrm>
          <a:prstGeom prst="rect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b"/>
          <a:lstStyle/>
          <a:p>
            <a:pPr marL="0" lvl="1" algn="ctr">
              <a:defRPr/>
            </a:pPr>
            <a:endParaRPr lang="ru-RU" sz="1000" b="1" dirty="0" smtClean="0">
              <a:cs typeface="Times New Roman" pitchFamily="18" charset="0"/>
            </a:endParaRPr>
          </a:p>
          <a:p>
            <a:pPr marL="0" lvl="1" algn="ctr">
              <a:defRPr/>
            </a:pPr>
            <a:r>
              <a:rPr lang="ru-RU" sz="1000" b="1" dirty="0" smtClean="0">
                <a:cs typeface="Times New Roman" pitchFamily="18" charset="0"/>
              </a:rPr>
              <a:t>Координационный совет по развитию непрерывного медицинского и фармацевтического образования Министерства здравоохранения Российской Федерации был сформирован приказом  Минздрава России от 18.02.2013 № 82 </a:t>
            </a:r>
          </a:p>
          <a:p>
            <a:pPr marL="0" lvl="1" algn="ctr">
              <a:defRPr/>
            </a:pPr>
            <a:r>
              <a:rPr lang="ru-RU" sz="1000" b="1" dirty="0" smtClean="0">
                <a:solidFill>
                  <a:schemeClr val="tx1"/>
                </a:solidFill>
                <a:cs typeface="Times New Roman" pitchFamily="18" charset="0"/>
              </a:rPr>
              <a:t>с целью </a:t>
            </a:r>
            <a:r>
              <a:rPr lang="ru-RU" sz="1000" b="1" dirty="0" smtClean="0">
                <a:solidFill>
                  <a:srgbClr val="FF0000"/>
                </a:solidFill>
                <a:cs typeface="Times New Roman" pitchFamily="18" charset="0"/>
              </a:rPr>
              <a:t>КООРДИНАЦИИ ДЕЯТЕЛЬНОСТИ И ОПТИМИЗАЦИИ СОТРУДНИЧЕСТВА </a:t>
            </a:r>
            <a:r>
              <a:rPr lang="ru-RU" sz="1000" b="1" dirty="0" smtClean="0">
                <a:cs typeface="Times New Roman" pitchFamily="18" charset="0"/>
              </a:rPr>
              <a:t>Министерства здравоохранения Российской Федерации и профессиональных медицинских организаций в сфере повышения квалификации медицинских кадров, развития организационной структуры и содержания непрерывного медицинского образования </a:t>
            </a:r>
            <a:endParaRPr lang="en-US" sz="10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 rot="2960696">
            <a:off x="4754330" y="4422701"/>
            <a:ext cx="346444" cy="423623"/>
          </a:xfrm>
          <a:prstGeom prst="downArrow">
            <a:avLst>
              <a:gd name="adj1" fmla="val 50000"/>
              <a:gd name="adj2" fmla="val 6223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 rot="2960696">
            <a:off x="4754329" y="1470373"/>
            <a:ext cx="346444" cy="423623"/>
          </a:xfrm>
          <a:prstGeom prst="downArrow">
            <a:avLst>
              <a:gd name="adj1" fmla="val 50000"/>
              <a:gd name="adj2" fmla="val 6223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5536" y="5373216"/>
            <a:ext cx="6048672" cy="1169551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cs typeface="Times New Roman" pitchFamily="18" charset="0"/>
              </a:rPr>
              <a:t>Модернизация системы дополнительного профессионального образования</a:t>
            </a:r>
          </a:p>
          <a:p>
            <a:r>
              <a:rPr lang="ru-RU" sz="1000" dirty="0" smtClean="0">
                <a:cs typeface="Times New Roman" pitchFamily="18" charset="0"/>
              </a:rPr>
              <a:t>Отработка механизмов внедрения непрерывного медицинского образования  в Российской Федерации</a:t>
            </a:r>
          </a:p>
          <a:p>
            <a:r>
              <a:rPr lang="ru-RU" sz="1000" dirty="0" smtClean="0">
                <a:cs typeface="Times New Roman" pitchFamily="18" charset="0"/>
              </a:rPr>
              <a:t>Внедрение современных дистанционных, электронных и </a:t>
            </a:r>
            <a:r>
              <a:rPr lang="ru-RU" sz="1000" dirty="0" err="1" smtClean="0">
                <a:cs typeface="Times New Roman" pitchFamily="18" charset="0"/>
              </a:rPr>
              <a:t>симуляционных</a:t>
            </a:r>
            <a:r>
              <a:rPr lang="ru-RU" sz="1000" dirty="0" smtClean="0">
                <a:cs typeface="Times New Roman" pitchFamily="18" charset="0"/>
              </a:rPr>
              <a:t> образовательных технологий в  непрерывное медицинское образование</a:t>
            </a:r>
          </a:p>
          <a:p>
            <a:r>
              <a:rPr lang="ru-RU" sz="1000" dirty="0" smtClean="0">
                <a:cs typeface="Times New Roman" pitchFamily="18" charset="0"/>
              </a:rPr>
              <a:t>Определение наиболее действенных инструментов мотивации врачей к участию в  непрерывном медицинском образовании</a:t>
            </a:r>
          </a:p>
          <a:p>
            <a:r>
              <a:rPr lang="ru-RU" sz="1000" dirty="0" smtClean="0">
                <a:cs typeface="Times New Roman" pitchFamily="18" charset="0"/>
              </a:rPr>
              <a:t>Определение порядка ведения врачами отчетности по образовательной активности</a:t>
            </a:r>
            <a:endParaRPr lang="ru-RU" sz="1000" dirty="0">
              <a:cs typeface="Times New Roman" pitchFamily="18" charset="0"/>
            </a:endParaRPr>
          </a:p>
        </p:txBody>
      </p:sp>
      <p:sp>
        <p:nvSpPr>
          <p:cNvPr id="31" name="Auf der gleichen Seite des Rechtecks liegende Ecken abrunden 5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6660232" y="5445224"/>
            <a:ext cx="2160240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marL="0" lvl="1" algn="ctr">
              <a:defRPr/>
            </a:pPr>
            <a:r>
              <a:rPr lang="ru-RU" sz="1000" b="1" i="1" dirty="0" smtClean="0">
                <a:solidFill>
                  <a:schemeClr val="tx1"/>
                </a:solidFill>
                <a:cs typeface="Times New Roman" pitchFamily="18" charset="0"/>
              </a:rPr>
              <a:t>ЗАДАЧИ КООРДИНАЦИОННОГО СОВЕТА</a:t>
            </a:r>
            <a:endParaRPr lang="en-US" sz="1000" b="1" i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76056" y="4077072"/>
            <a:ext cx="3888432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i="1" dirty="0" smtClean="0">
                <a:cs typeface="Times New Roman" pitchFamily="18" charset="0"/>
              </a:rPr>
              <a:t>Статья 76 Федерального закона от 21.11.2011 № 323-ФЗ «Об основах охраны здоровья граждан в Российской Федерации</a:t>
            </a:r>
            <a:r>
              <a:rPr lang="ru-RU" sz="1050" b="1" dirty="0" smtClean="0">
                <a:cs typeface="Times New Roman" pitchFamily="18" charset="0"/>
              </a:rPr>
              <a:t>» </a:t>
            </a:r>
            <a:r>
              <a:rPr lang="ru-RU" sz="1050" dirty="0" smtClean="0">
                <a:cs typeface="Times New Roman" pitchFamily="18" charset="0"/>
              </a:rPr>
              <a:t>профессиональные некоммерческие организации могут в установленном законодательством Российской Федерации порядке принимать участие … </a:t>
            </a:r>
            <a:r>
              <a:rPr lang="ru-RU" sz="1050" b="1" u="sng" dirty="0" smtClean="0">
                <a:cs typeface="Times New Roman" pitchFamily="18" charset="0"/>
              </a:rPr>
              <a:t>в разработке  программ подготовки и повышения квалификации медицинских работников и фармацевтических работников</a:t>
            </a:r>
            <a:r>
              <a:rPr lang="ru-RU" sz="1050" dirty="0" smtClean="0">
                <a:cs typeface="Times New Roman" pitchFamily="18" charset="0"/>
              </a:rPr>
              <a:t>…</a:t>
            </a:r>
            <a:endParaRPr lang="ru-RU" sz="1050" b="1" u="sng" dirty="0">
              <a:cs typeface="Times New Roman" pitchFamily="18" charset="0"/>
            </a:endParaRPr>
          </a:p>
        </p:txBody>
      </p:sp>
      <p:grpSp>
        <p:nvGrpSpPr>
          <p:cNvPr id="22" name="Группа 31"/>
          <p:cNvGrpSpPr>
            <a:grpSpLocks/>
          </p:cNvGrpSpPr>
          <p:nvPr/>
        </p:nvGrpSpPr>
        <p:grpSpPr bwMode="auto">
          <a:xfrm>
            <a:off x="-20638" y="764704"/>
            <a:ext cx="9164638" cy="155575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27" name="Прямоугольник 26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4000" y="187325"/>
            <a:ext cx="8602663" cy="463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РОЛЬ ПРОФЕССИОНАЛЬНЫХ НЕКОММЕРЧЕСКИХ ОРГАНИЗАЦИЙ</a:t>
            </a:r>
            <a:b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В НЕПРЕРЫВНОМ ОБРАЗОВАНИИ </a:t>
            </a:r>
          </a:p>
        </p:txBody>
      </p:sp>
      <p:sp>
        <p:nvSpPr>
          <p:cNvPr id="10244" name="AutoShape 6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0245" name="AutoShape 8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0246" name="AutoShape 18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690563" y="1635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-4763" y="1231900"/>
            <a:ext cx="9144001" cy="0"/>
          </a:xfrm>
          <a:prstGeom prst="line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2231676" y="1268760"/>
            <a:ext cx="6502619" cy="154706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latin typeface="+mn-lt"/>
              </a:rPr>
              <a:t>Создание </a:t>
            </a:r>
            <a:r>
              <a:rPr lang="ru-RU" sz="1400" dirty="0">
                <a:latin typeface="+mn-lt"/>
              </a:rPr>
              <a:t>К</a:t>
            </a:r>
            <a:r>
              <a:rPr lang="ru-RU" sz="1400" dirty="0" smtClean="0">
                <a:latin typeface="+mn-lt"/>
              </a:rPr>
              <a:t>оординационного совета </a:t>
            </a:r>
            <a:r>
              <a:rPr lang="ru-RU" sz="1400" dirty="0">
                <a:latin typeface="+mn-lt"/>
              </a:rPr>
              <a:t>по развитию непрерывного медицинского и фармацевтического образования Министерства здравоохранения Российской Федерации </a:t>
            </a:r>
            <a:r>
              <a:rPr lang="ru-RU" sz="1400" dirty="0" smtClean="0">
                <a:latin typeface="+mn-lt"/>
              </a:rPr>
              <a:t>(Приказ </a:t>
            </a:r>
            <a:r>
              <a:rPr lang="ru-RU" sz="1400" dirty="0">
                <a:latin typeface="+mn-lt"/>
              </a:rPr>
              <a:t>Минздрава России от 18.02.2013 N 82 «О Координационном совете по развитию непрерывного медицинского и фармацевтического образования Министерства здравоохранения Российской Федерации</a:t>
            </a:r>
            <a:r>
              <a:rPr lang="ru-RU" sz="1400" dirty="0" smtClean="0">
                <a:latin typeface="+mn-lt"/>
              </a:rPr>
              <a:t>»)</a:t>
            </a:r>
            <a:endParaRPr lang="ru-RU" sz="1400" dirty="0">
              <a:latin typeface="+mn-lt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230401" y="3506770"/>
            <a:ext cx="6503894" cy="13252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Aft>
                <a:spcPts val="1200"/>
              </a:spcAft>
            </a:pPr>
            <a:r>
              <a:rPr lang="ru-RU" altLang="ru-RU" sz="1400" dirty="0">
                <a:solidFill>
                  <a:schemeClr val="tx1"/>
                </a:solidFill>
                <a:ea typeface="Cambria Math" pitchFamily="18" charset="0"/>
                <a:cs typeface="Cambria Math" pitchFamily="18" charset="0"/>
              </a:rPr>
              <a:t>Начало реализации </a:t>
            </a:r>
            <a:r>
              <a:rPr lang="ru-RU" altLang="ru-RU" sz="1400" dirty="0" err="1">
                <a:solidFill>
                  <a:schemeClr val="tx1"/>
                </a:solidFill>
                <a:ea typeface="Cambria Math" pitchFamily="18" charset="0"/>
                <a:cs typeface="Cambria Math" pitchFamily="18" charset="0"/>
              </a:rPr>
              <a:t>Пилотного</a:t>
            </a:r>
            <a:r>
              <a:rPr lang="ru-RU" altLang="ru-RU" sz="1400" dirty="0">
                <a:solidFill>
                  <a:schemeClr val="tx1"/>
                </a:solidFill>
                <a:ea typeface="Cambria Math" pitchFamily="18" charset="0"/>
                <a:cs typeface="Cambria Math" pitchFamily="18" charset="0"/>
              </a:rPr>
              <a:t> проекта НМО (Приказ Минздрава России от 11 ноября 2013 года №837 «Об утверждении положения о модели отработки основных принципов непрерывного медицинского образования …  с участием медицинских профессиональных некоммерческих организаций» (в редакции приказа Минздрава России от 09.06.2015 №328)</a:t>
            </a:r>
            <a:r>
              <a:rPr lang="en-US" altLang="ru-RU" sz="1400" dirty="0">
                <a:solidFill>
                  <a:schemeClr val="tx1"/>
                </a:solidFill>
                <a:ea typeface="Cambria Math" pitchFamily="18" charset="0"/>
                <a:cs typeface="Cambria Math" pitchFamily="18" charset="0"/>
              </a:rPr>
              <a:t> </a:t>
            </a:r>
            <a:r>
              <a:rPr lang="ru-RU" altLang="ru-RU" sz="1400" dirty="0">
                <a:solidFill>
                  <a:schemeClr val="tx1"/>
                </a:solidFill>
                <a:ea typeface="Cambria Math" pitchFamily="18" charset="0"/>
                <a:cs typeface="Cambria Math" pitchFamily="18" charset="0"/>
              </a:rPr>
              <a:t>через </a:t>
            </a:r>
            <a:r>
              <a:rPr lang="en-US" altLang="ru-RU" sz="1400" b="1" dirty="0">
                <a:solidFill>
                  <a:schemeClr val="tx1"/>
                </a:solidFill>
                <a:ea typeface="Cambria Math" pitchFamily="18" charset="0"/>
                <a:cs typeface="Cambria Math" pitchFamily="18" charset="0"/>
              </a:rPr>
              <a:t>sovetnmo.ru</a:t>
            </a:r>
            <a:endParaRPr lang="ru-RU" altLang="ru-RU" sz="1400" b="1" dirty="0">
              <a:solidFill>
                <a:schemeClr val="tx1"/>
              </a:solidFill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361950" y="1385888"/>
            <a:ext cx="1581150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февраль 2013 г</a:t>
            </a: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249238" y="3503613"/>
            <a:ext cx="1581150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accent3"/>
                </a:solidFill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с ноября 2013 г</a:t>
            </a: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346075" y="5413375"/>
            <a:ext cx="1581150" cy="427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accent3"/>
                </a:solidFill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с января 2016 г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230401" y="5408116"/>
            <a:ext cx="6481934" cy="53665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Aft>
                <a:spcPts val="1200"/>
              </a:spcAft>
            </a:pPr>
            <a:r>
              <a:rPr lang="ru-RU" altLang="ru-RU" sz="1400" dirty="0">
                <a:solidFill>
                  <a:schemeClr val="tx1"/>
                </a:solidFill>
                <a:ea typeface="Cambria Math" pitchFamily="18" charset="0"/>
                <a:cs typeface="Cambria Math" pitchFamily="18" charset="0"/>
              </a:rPr>
              <a:t>Работа в рамках системы непрерывного медицинского и фармацевтического образования через </a:t>
            </a:r>
            <a:r>
              <a:rPr lang="en-US" altLang="ru-RU" sz="1400" b="1" dirty="0">
                <a:solidFill>
                  <a:schemeClr val="tx1"/>
                </a:solidFill>
                <a:ea typeface="Cambria Math" pitchFamily="18" charset="0"/>
                <a:cs typeface="Cambria Math" pitchFamily="18" charset="0"/>
              </a:rPr>
              <a:t>edu.rosminzdrav.ru</a:t>
            </a:r>
            <a:endParaRPr lang="ru-RU" altLang="ru-RU" sz="1400" b="1" dirty="0">
              <a:solidFill>
                <a:schemeClr val="tx1"/>
              </a:solidFill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17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4000" cy="67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Группа 31"/>
          <p:cNvGrpSpPr>
            <a:grpSpLocks/>
          </p:cNvGrpSpPr>
          <p:nvPr/>
        </p:nvGrpSpPr>
        <p:grpSpPr bwMode="auto">
          <a:xfrm>
            <a:off x="-20638" y="764704"/>
            <a:ext cx="9164638" cy="155575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19" name="Прямоугольник 18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nhaltsplatzhalter 7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4355976" y="3212976"/>
            <a:ext cx="720080" cy="33123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wordArtVert" lIns="90000" tIns="46800" rIns="90000" bIns="4680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ts val="300"/>
              </a:spcBef>
              <a:defRPr/>
            </a:pPr>
            <a:r>
              <a:rPr lang="ru-RU" sz="1400" b="1" dirty="0" smtClean="0">
                <a:solidFill>
                  <a:srgbClr val="FF0000"/>
                </a:solidFill>
                <a:cs typeface="Arial" pitchFamily="34" charset="0"/>
              </a:rPr>
              <a:t>АККРЕДИТАЦИЯ</a:t>
            </a:r>
            <a:endParaRPr lang="ru-RU" sz="1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" name="Auf der gleichen Seite des Rechtecks liegende Ecken abrunden 5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39552" y="2636912"/>
            <a:ext cx="8208914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 algn="ctr">
              <a:defRPr/>
            </a:pPr>
            <a:r>
              <a:rPr 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ФОРМИРОВАНИЕ СИСТЕМЫ ПОДГОТОВКИ СПЕЦИАЛИСТА С МЕДИЦИНСКИМ </a:t>
            </a:r>
            <a:r>
              <a:rPr lang="ru-RU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ОБРАЗОВАНИЕМ И</a:t>
            </a:r>
          </a:p>
          <a:p>
            <a:pPr marL="0" lvl="1" algn="ctr">
              <a:defRPr/>
            </a:pPr>
            <a:r>
              <a:rPr lang="ru-RU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ПОВЫШЕНИЕ ЭФФЕКТИВНОСТИ ДЕЯТЕЛЬНОСТИ МЕДИЦИНСКИХ ОРГАНИЗАЦИЙ</a:t>
            </a:r>
            <a:endParaRPr lang="en-US" sz="14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Inhaltsplatzhalter 7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5076056" y="1772816"/>
            <a:ext cx="3816424" cy="504056"/>
          </a:xfrm>
          <a:prstGeom prst="roundRect">
            <a:avLst/>
          </a:prstGeom>
          <a:noFill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indent="0" defTabSz="91440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0" lvl="1" indent="0" algn="ctr" defTabSz="91440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1400">
                <a:latin typeface="Arial" pitchFamily="34" charset="0"/>
                <a:cs typeface="Arial" pitchFamily="34" charset="0"/>
              </a:defRPr>
            </a:lvl2pPr>
            <a:lvl3pPr marL="180975" indent="-180975" defTabSz="91440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latin typeface="+mn-lt"/>
              </a:defRPr>
            </a:lvl3pPr>
            <a:lvl4pPr marL="361950" indent="-180975" defTabSz="91440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latin typeface="+mn-lt"/>
              </a:defRPr>
            </a:lvl4pPr>
            <a:lvl5pPr marL="542925" indent="-180975" defTabSz="91440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>
                <a:latin typeface="+mn-lt"/>
              </a:defRPr>
            </a:lvl5pPr>
            <a:lvl6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latin typeface="+mn-lt"/>
              </a:defRPr>
            </a:lvl6pPr>
            <a:lvl7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latin typeface="+mn-lt"/>
              </a:defRPr>
            </a:lvl7pPr>
            <a:lvl8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latin typeface="+mn-lt"/>
              </a:defRPr>
            </a:lvl8pPr>
            <a:lvl9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latin typeface="+mn-lt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КЛИНИЧЕСКИЕ РЕКОМЕНДАЦИИ</a:t>
            </a:r>
          </a:p>
          <a:p>
            <a:pPr lvl="1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(2014г. </a:t>
            </a:r>
            <a:r>
              <a:rPr lang="ru-RU" sz="11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–</a:t>
            </a:r>
            <a:r>
              <a:rPr lang="ru-RU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900; 2015г. – 1200)</a:t>
            </a:r>
          </a:p>
        </p:txBody>
      </p:sp>
      <p:sp>
        <p:nvSpPr>
          <p:cNvPr id="16" name="Прямоугольник 13"/>
          <p:cNvSpPr txBox="1">
            <a:spLocks noChangeArrowheads="1"/>
          </p:cNvSpPr>
          <p:nvPr/>
        </p:nvSpPr>
        <p:spPr bwMode="auto">
          <a:xfrm>
            <a:off x="1115616" y="125998"/>
            <a:ext cx="7797565" cy="2880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None/>
              <a:defRPr sz="2000" b="1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ru-RU" dirty="0"/>
              <a:t>КАДРОВОЕ ОБЕСПЕЧЕНИЕ КАЧЕСТВА МЕДИЦИНСКОЙ ПОМОЩИ</a:t>
            </a:r>
          </a:p>
        </p:txBody>
      </p:sp>
      <p:sp>
        <p:nvSpPr>
          <p:cNvPr id="21" name="Inhaltsplatzhalter 7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755576" y="1772816"/>
            <a:ext cx="2520279" cy="431353"/>
          </a:xfrm>
          <a:prstGeom prst="roundRect">
            <a:avLst/>
          </a:prstGeom>
          <a:noFill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cs typeface="Times New Roman" panose="02020603050405020304" pitchFamily="18" charset="0"/>
              </a:rPr>
              <a:t>ПОРЯДКИ ОКАЗАНИЯ МЕДИЦИНСКОЙ ПОМОЩИ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sp>
        <p:nvSpPr>
          <p:cNvPr id="45" name="Правая фигурная скобка 44"/>
          <p:cNvSpPr/>
          <p:nvPr/>
        </p:nvSpPr>
        <p:spPr>
          <a:xfrm rot="16200000" flipH="1">
            <a:off x="4355975" y="-2115615"/>
            <a:ext cx="432049" cy="8928992"/>
          </a:xfrm>
          <a:prstGeom prst="rightBrace">
            <a:avLst>
              <a:gd name="adj1" fmla="val 22387"/>
              <a:gd name="adj2" fmla="val 49948"/>
            </a:avLst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764704"/>
            <a:ext cx="8749480" cy="95410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ПРОФЕССИОНАЛЬНОЕ МЕДИЦИНСКОЕ СООБЩЕСТВО: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профессиональные </a:t>
            </a:r>
            <a:r>
              <a:rPr lang="ru-RU" sz="1400" b="1" dirty="0">
                <a:solidFill>
                  <a:srgbClr val="FF0000"/>
                </a:solidFill>
              </a:rPr>
              <a:t>некоммерческие организации, главные внештатные специалисты, профильные </a:t>
            </a:r>
            <a:r>
              <a:rPr lang="ru-RU" sz="1400" b="1" dirty="0" smtClean="0">
                <a:solidFill>
                  <a:srgbClr val="FF0000"/>
                </a:solidFill>
              </a:rPr>
              <a:t>комиссии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НАЦИОНАЛЬНЫЕ НАУЧНО-ПРАКТИЧЕСКИЕ МЕДИЦИНСКИЕ ЦЕНТРЫ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(научно-методическое и экспертное обеспечение отрасли)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39" name="Auf der gleichen Seite des Rechtecks liegende Ecken abrunden 5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51520" y="3429000"/>
            <a:ext cx="4104456" cy="1296144"/>
          </a:xfrm>
          <a:prstGeom prst="rect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marL="0" lvl="1" algn="ctr">
              <a:defRPr/>
            </a:pP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ФЕДЕРАЛЬНЫЕ ГОСУДАРСТВЕННЫЕ </a:t>
            </a:r>
          </a:p>
          <a:p>
            <a:pPr marL="0" lvl="1" algn="ctr">
              <a:defRPr/>
            </a:pP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ОБРАЗОВАТЕЛЬНЫЕ СТАНДАРТЫ: </a:t>
            </a:r>
          </a:p>
          <a:p>
            <a:pPr marL="0" lvl="1" algn="ctr">
              <a:defRPr/>
            </a:pP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БАКАЛАВРИАТ,  СПЕЦИАЛИТЕТ, МАГИСТРАТУРА</a:t>
            </a:r>
          </a:p>
          <a:p>
            <a:pPr marL="0" lvl="1" algn="ctr">
              <a:defRPr/>
            </a:pP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- 190 обновленных программ дисциплин, </a:t>
            </a:r>
          </a:p>
          <a:p>
            <a:pPr marL="0" lvl="1" algn="ctr">
              <a:defRPr/>
            </a:pP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ПРОГРАММЫ ОРДИНАТУРЫ  - 94 стандарта, 94 типовые образовательные программы, ПРОГРАММЫ АСПИРАНТУРЫ</a:t>
            </a:r>
            <a:endParaRPr lang="en-US" sz="1200" b="1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0" name="Inhaltsplatzhalter 7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251520" y="4833156"/>
            <a:ext cx="4104456" cy="504056"/>
          </a:xfrm>
          <a:prstGeom prst="rect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ts val="300"/>
              </a:spcBef>
              <a:defRPr/>
            </a:pPr>
            <a:r>
              <a:rPr lang="ru-RU" sz="1200" b="1" dirty="0" smtClean="0">
                <a:cs typeface="Arial" pitchFamily="34" charset="0"/>
              </a:rPr>
              <a:t>ДИСТАНЦИОННЫЕ  ОБРАЗОВАТЕЛЬНЫЕ ИНТЕРАКТИВНЫЕ ПРОГРАММЫ – НЕПРЕРЫВНОЕ ПРОФЕССИОНАЛЬНОЕ ОБРАЗОВАНИЕ СПЕЦИАЛИСТОВ</a:t>
            </a:r>
          </a:p>
        </p:txBody>
      </p:sp>
      <p:sp>
        <p:nvSpPr>
          <p:cNvPr id="31" name="Inhaltsplatzhalter 7"/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251520" y="5949280"/>
            <a:ext cx="4104456" cy="576064"/>
          </a:xfrm>
          <a:prstGeom prst="rect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>
            <a:defPPr>
              <a:defRPr lang="ru-RU"/>
            </a:defPPr>
            <a:lvl1pPr indent="0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0" lvl="1" indent="0" algn="ctr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1200" b="1">
                <a:solidFill>
                  <a:schemeClr val="tx1"/>
                </a:solidFill>
                <a:cs typeface="Arial" pitchFamily="34" charset="0"/>
              </a:defRPr>
            </a:lvl2pPr>
            <a:lvl3pPr marL="1809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361950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54292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5pPr>
            <a:lvl6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6pPr>
            <a:lvl7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7pPr>
            <a:lvl8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8pPr>
            <a:lvl9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9pPr>
          </a:lstStyle>
          <a:p>
            <a:pPr lvl="1"/>
            <a:r>
              <a:rPr lang="ru-RU" dirty="0"/>
              <a:t>ПОДГОТОВКА ПРОФЕСОРСКО-ПЕДАГОГИЧЕСКОГО СОСТАВА ОБРАЗОВАТЕЛЬНЫХ ОРГАНИЗАЦИЙ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(более 5000, в т.ч. на центральных базах - 1000)</a:t>
            </a:r>
          </a:p>
        </p:txBody>
      </p:sp>
      <p:sp>
        <p:nvSpPr>
          <p:cNvPr id="29" name="Inhaltsplatzhalter 7"/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251520" y="5445224"/>
            <a:ext cx="4104456" cy="432048"/>
          </a:xfrm>
          <a:prstGeom prst="rect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>
            <a:defPPr>
              <a:defRPr lang="ru-RU"/>
            </a:defPPr>
            <a:lvl1pPr indent="0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0" lvl="1" indent="0" algn="ctr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1200" b="1">
                <a:solidFill>
                  <a:schemeClr val="tx1"/>
                </a:solidFill>
                <a:cs typeface="Arial" pitchFamily="34" charset="0"/>
              </a:defRPr>
            </a:lvl2pPr>
            <a:lvl3pPr marL="1809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361950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54292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5pPr>
            <a:lvl6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6pPr>
            <a:lvl7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7pPr>
            <a:lvl8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8pPr>
            <a:lvl9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9pPr>
          </a:lstStyle>
          <a:p>
            <a:pPr lvl="1"/>
            <a:r>
              <a:rPr lang="ru-RU" dirty="0"/>
              <a:t>СИМУЛЯЦИОННО-ТРЕНИНГОВЫЕ ТЕХНОЛОГИИ</a:t>
            </a:r>
          </a:p>
          <a:p>
            <a:pPr lvl="1"/>
            <a:r>
              <a:rPr lang="ru-RU" dirty="0"/>
              <a:t>(БОЛЕЕ 70 СИМУЛЯЦИОННЫХ ЦЕНТРОВ)</a:t>
            </a:r>
          </a:p>
        </p:txBody>
      </p:sp>
      <p:sp>
        <p:nvSpPr>
          <p:cNvPr id="28" name="Inhaltsplatzhalter 7"/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5055170" y="5157192"/>
            <a:ext cx="3837310" cy="180020"/>
          </a:xfrm>
          <a:prstGeom prst="rect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>
            <a:defPPr>
              <a:defRPr lang="ru-RU"/>
            </a:defPPr>
            <a:lvl1pPr indent="0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0" lvl="1" indent="0" algn="ctr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1200" b="1">
                <a:solidFill>
                  <a:schemeClr val="tx1"/>
                </a:solidFill>
                <a:cs typeface="Arial" pitchFamily="34" charset="0"/>
              </a:defRPr>
            </a:lvl2pPr>
            <a:lvl3pPr marL="1809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361950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54292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5pPr>
            <a:lvl6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6pPr>
            <a:lvl7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7pPr>
            <a:lvl8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8pPr>
            <a:lvl9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9pPr>
          </a:lstStyle>
          <a:p>
            <a:pPr lvl="1"/>
            <a:r>
              <a:rPr lang="ru-RU" dirty="0"/>
              <a:t>ВНЕДРЕНИЕ  «ОБРАЗОВАТЕЛЬНОГО СЕРТИФИКАТА»</a:t>
            </a:r>
          </a:p>
        </p:txBody>
      </p:sp>
      <p:sp>
        <p:nvSpPr>
          <p:cNvPr id="33" name="Inhaltsplatzhalter 7"/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5076056" y="3429000"/>
            <a:ext cx="3816424" cy="504056"/>
          </a:xfrm>
          <a:prstGeom prst="rect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>
            <a:defPPr>
              <a:defRPr lang="ru-RU"/>
            </a:defPPr>
            <a:lvl1pPr indent="0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0" lvl="1" indent="0" algn="ctr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1200" b="1">
                <a:solidFill>
                  <a:schemeClr val="tx1"/>
                </a:solidFill>
                <a:cs typeface="Arial" pitchFamily="34" charset="0"/>
              </a:defRPr>
            </a:lvl2pPr>
            <a:lvl3pPr marL="1809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361950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54292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5pPr>
            <a:lvl6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6pPr>
            <a:lvl7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7pPr>
            <a:lvl8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8pPr>
            <a:lvl9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9pPr>
          </a:lstStyle>
          <a:p>
            <a:pPr lvl="1"/>
            <a:r>
              <a:rPr lang="ru-RU" dirty="0"/>
              <a:t>РАЗРАБОТКА И ВНЕДРЕНИЕ КРИТЕРИЕВ КАЧЕСТВА ОКАЗАНИЯ МЕДИЦИНСКОЙ ПОМОЩИ</a:t>
            </a:r>
          </a:p>
        </p:txBody>
      </p:sp>
      <p:sp>
        <p:nvSpPr>
          <p:cNvPr id="34" name="Inhaltsplatzhalter 7"/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5076056" y="4005064"/>
            <a:ext cx="3816424" cy="288032"/>
          </a:xfrm>
          <a:prstGeom prst="rect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>
            <a:defPPr>
              <a:defRPr lang="ru-RU"/>
            </a:defPPr>
            <a:lvl1pPr indent="0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0" lvl="1" indent="0" algn="ctr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1200" b="1">
                <a:solidFill>
                  <a:schemeClr val="tx1"/>
                </a:solidFill>
                <a:cs typeface="Arial" pitchFamily="34" charset="0"/>
              </a:defRPr>
            </a:lvl2pPr>
            <a:lvl3pPr marL="1809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361950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54292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5pPr>
            <a:lvl6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6pPr>
            <a:lvl7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7pPr>
            <a:lvl8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8pPr>
            <a:lvl9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9pPr>
          </a:lstStyle>
          <a:p>
            <a:pPr lvl="1"/>
            <a:r>
              <a:rPr lang="ru-RU" dirty="0"/>
              <a:t>ВНЕДРЕНИЕ НЕЗАВИСИМОЙ ЭКСПЕРТИЗЫ КАЧЕСТВА </a:t>
            </a:r>
          </a:p>
        </p:txBody>
      </p:sp>
      <p:sp>
        <p:nvSpPr>
          <p:cNvPr id="35" name="Inhaltsplatzhalter 7"/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5076056" y="4365104"/>
            <a:ext cx="3816424" cy="720080"/>
          </a:xfrm>
          <a:prstGeom prst="rect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>
            <a:defPPr>
              <a:defRPr lang="ru-RU"/>
            </a:defPPr>
            <a:lvl1pPr indent="0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0" lvl="1" indent="0" algn="ctr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1200" b="1">
                <a:solidFill>
                  <a:schemeClr val="tx1"/>
                </a:solidFill>
                <a:cs typeface="Arial" pitchFamily="34" charset="0"/>
              </a:defRPr>
            </a:lvl2pPr>
            <a:lvl3pPr marL="1809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361950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54292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5pPr>
            <a:lvl6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6pPr>
            <a:lvl7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7pPr>
            <a:lvl8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8pPr>
            <a:lvl9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9pPr>
          </a:lstStyle>
          <a:p>
            <a:pPr lvl="1"/>
            <a:r>
              <a:rPr lang="ru-RU" dirty="0"/>
              <a:t>ПОДГОТОВКА ЭКСПЕРТОВ ОЦЕНКИ КАЧЕСТВА МЕДИЦИНСКОЙ ПОМОЩИ В СИСТЕМЕ ОМС С УЧЕТОМ РАЗРАБАТЫВАЕМЫХ И УТВЕРЖДАЕМЫХ КЛИНИЧЕСКИХ РЕКОМЕНДАЦИЙ</a:t>
            </a:r>
          </a:p>
        </p:txBody>
      </p:sp>
      <p:sp>
        <p:nvSpPr>
          <p:cNvPr id="37" name="Inhaltsplatzhalter 7"/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5076056" y="5445224"/>
            <a:ext cx="3816424" cy="720080"/>
          </a:xfrm>
          <a:prstGeom prst="rect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>
            <a:defPPr>
              <a:defRPr lang="ru-RU"/>
            </a:defPPr>
            <a:lvl1pPr indent="0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0" lvl="1" indent="0" algn="ctr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1200" b="1">
                <a:solidFill>
                  <a:schemeClr val="tx1"/>
                </a:solidFill>
                <a:cs typeface="Arial" pitchFamily="34" charset="0"/>
              </a:defRPr>
            </a:lvl2pPr>
            <a:lvl3pPr marL="1809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361950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54292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5pPr>
            <a:lvl6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6pPr>
            <a:lvl7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7pPr>
            <a:lvl8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8pPr>
            <a:lvl9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9pPr>
          </a:lstStyle>
          <a:p>
            <a:pPr lvl="1"/>
            <a:r>
              <a:rPr lang="ru-RU" dirty="0"/>
              <a:t>ПОДГОТОВКА «УПРАВЛЕНЧЕСКИХ» КАДРОВ, В ТОМ ЧИСЛЕ В 2015 </a:t>
            </a:r>
            <a:r>
              <a:rPr lang="ru-RU" dirty="0" smtClean="0"/>
              <a:t>ГОДУ БОЛЕЕ  3 ТЫС. </a:t>
            </a:r>
            <a:r>
              <a:rPr lang="ru-RU" dirty="0"/>
              <a:t>ЗАМЕСТИТЕЛЕЙ РУКОВОДИТЕЛЕЙ ПО ЭКОНОМИКЕ </a:t>
            </a:r>
            <a:r>
              <a:rPr lang="ru-RU" dirty="0" smtClean="0"/>
              <a:t>МЕД. </a:t>
            </a:r>
            <a:r>
              <a:rPr lang="ru-RU" dirty="0"/>
              <a:t>ОРГАНИЗАЦИЙ СУБЪЕКТОВ РОССИЙСКОЙ ФЕДЕРАЦИИ</a:t>
            </a:r>
          </a:p>
        </p:txBody>
      </p:sp>
      <p:sp>
        <p:nvSpPr>
          <p:cNvPr id="38" name="Inhaltsplatzhalter 7"/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5076056" y="6237312"/>
            <a:ext cx="3816424" cy="288032"/>
          </a:xfrm>
          <a:prstGeom prst="rect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>
            <a:defPPr>
              <a:defRPr lang="ru-RU"/>
            </a:defPPr>
            <a:lvl1pPr indent="0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0" lvl="1" indent="0" algn="ctr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1200" b="1">
                <a:solidFill>
                  <a:schemeClr val="tx1"/>
                </a:solidFill>
                <a:cs typeface="Arial" pitchFamily="34" charset="0"/>
              </a:defRPr>
            </a:lvl2pPr>
            <a:lvl3pPr marL="1809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361950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54292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5pPr>
            <a:lvl6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6pPr>
            <a:lvl7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7pPr>
            <a:lvl8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8pPr>
            <a:lvl9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9pPr>
          </a:lstStyle>
          <a:p>
            <a:pPr lvl="1"/>
            <a:r>
              <a:rPr lang="ru-RU" dirty="0"/>
              <a:t>ВНЕДРЕНИЕ ЭФФЕКТИВНОГО МЕНЕДЖМЕНТА </a:t>
            </a:r>
          </a:p>
        </p:txBody>
      </p:sp>
      <p:sp>
        <p:nvSpPr>
          <p:cNvPr id="20" name="Inhaltsplatzhalter 7"/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3131840" y="1772816"/>
            <a:ext cx="2880320" cy="504056"/>
          </a:xfrm>
          <a:prstGeom prst="roundRect">
            <a:avLst/>
          </a:prstGeom>
          <a:noFill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indent="0" defTabSz="91440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0" lvl="1" indent="0" algn="ctr" defTabSz="91440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1400">
                <a:latin typeface="Arial" pitchFamily="34" charset="0"/>
                <a:cs typeface="Arial" pitchFamily="34" charset="0"/>
              </a:defRPr>
            </a:lvl2pPr>
            <a:lvl3pPr marL="180975" indent="-180975" defTabSz="91440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latin typeface="+mn-lt"/>
              </a:defRPr>
            </a:lvl3pPr>
            <a:lvl4pPr marL="361950" indent="-180975" defTabSz="91440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latin typeface="+mn-lt"/>
              </a:defRPr>
            </a:lvl4pPr>
            <a:lvl5pPr marL="542925" indent="-180975" defTabSz="91440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>
                <a:latin typeface="+mn-lt"/>
              </a:defRPr>
            </a:lvl5pPr>
            <a:lvl6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latin typeface="+mn-lt"/>
              </a:defRPr>
            </a:lvl6pPr>
            <a:lvl7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latin typeface="+mn-lt"/>
              </a:defRPr>
            </a:lvl7pPr>
            <a:lvl8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latin typeface="+mn-lt"/>
              </a:defRPr>
            </a:lvl8pPr>
            <a:lvl9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latin typeface="+mn-lt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ПРОФЕССИОНАЛЬНЫЕ СТАНДАРТЫ</a:t>
            </a:r>
          </a:p>
        </p:txBody>
      </p:sp>
      <p:sp>
        <p:nvSpPr>
          <p:cNvPr id="23" name="Номер слайда 50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pPr>
              <a:defRPr/>
            </a:pPr>
            <a:fld id="{28A22B0F-A538-4F7F-B522-76E6578FD6E4}" type="slidenum">
              <a:rPr lang="ru-RU" sz="1400" b="1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grpSp>
        <p:nvGrpSpPr>
          <p:cNvPr id="27" name="Группа 31"/>
          <p:cNvGrpSpPr>
            <a:grpSpLocks/>
          </p:cNvGrpSpPr>
          <p:nvPr/>
        </p:nvGrpSpPr>
        <p:grpSpPr bwMode="auto">
          <a:xfrm>
            <a:off x="0" y="476672"/>
            <a:ext cx="9164638" cy="155575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32" name="Прямоугольник 31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2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7504" y="0"/>
            <a:ext cx="432048" cy="43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81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4000" y="187325"/>
            <a:ext cx="8602663" cy="463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004A48"/>
                </a:solidFill>
                <a:latin typeface="+mn-lt"/>
              </a:rPr>
              <a:t>ФУНКЦИИ ПРОФЕССИОНАЛЬНЫХ НЕКОММЕРЧЕСКИХ ОРГАНИЗАЦИЙ </a:t>
            </a:r>
            <a:br>
              <a:rPr lang="ru-RU" altLang="ru-RU" sz="2000" b="1" dirty="0" smtClean="0">
                <a:solidFill>
                  <a:srgbClr val="004A48"/>
                </a:solidFill>
                <a:latin typeface="+mn-lt"/>
              </a:rPr>
            </a:br>
            <a:r>
              <a:rPr lang="ru-RU" altLang="ru-RU" sz="2000" b="1" dirty="0" smtClean="0">
                <a:solidFill>
                  <a:srgbClr val="004A48"/>
                </a:solidFill>
                <a:latin typeface="+mn-lt"/>
              </a:rPr>
              <a:t>В РЕАЛИЗАЦИИ НЕПРЕРЫВНОГО ОБРАЗОВАНИЯ </a:t>
            </a:r>
          </a:p>
        </p:txBody>
      </p:sp>
      <p:sp>
        <p:nvSpPr>
          <p:cNvPr id="12292" name="AutoShape 6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2293" name="AutoShape 8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2294" name="AutoShape 18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690563" y="1635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0700" y="1268760"/>
            <a:ext cx="8364803" cy="4608511"/>
          </a:xfrm>
          <a:prstGeom prst="roundRect">
            <a:avLst>
              <a:gd name="adj" fmla="val 10274"/>
            </a:avLst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1" hangingPunct="1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ru-RU" altLang="ru-RU" sz="1600" dirty="0">
                <a:solidFill>
                  <a:schemeClr val="tx1"/>
                </a:solidFill>
                <a:ea typeface="Cambria Math" pitchFamily="18" charset="0"/>
                <a:cs typeface="Cambria Math" pitchFamily="18" charset="0"/>
              </a:rPr>
              <a:t>реализация ДПП ПК в сетевой форме в рамках </a:t>
            </a:r>
            <a:r>
              <a:rPr lang="ru-RU" altLang="ru-RU" sz="1600" dirty="0" err="1">
                <a:solidFill>
                  <a:schemeClr val="tx1"/>
                </a:solidFill>
                <a:ea typeface="Cambria Math" pitchFamily="18" charset="0"/>
                <a:cs typeface="Cambria Math" pitchFamily="18" charset="0"/>
              </a:rPr>
              <a:t>Пилотного</a:t>
            </a:r>
            <a:r>
              <a:rPr lang="ru-RU" altLang="ru-RU" sz="1600" dirty="0">
                <a:solidFill>
                  <a:schemeClr val="tx1"/>
                </a:solidFill>
                <a:ea typeface="Cambria Math" pitchFamily="18" charset="0"/>
                <a:cs typeface="Cambria Math" pitchFamily="18" charset="0"/>
              </a:rPr>
              <a:t> проекта и вне его;</a:t>
            </a:r>
          </a:p>
          <a:p>
            <a:pPr marL="342900" indent="-342900" eaLnBrk="1" hangingPunct="1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ru-RU" altLang="ru-RU" sz="1600" dirty="0">
                <a:solidFill>
                  <a:schemeClr val="tx1"/>
                </a:solidFill>
                <a:ea typeface="Cambria Math" pitchFamily="18" charset="0"/>
                <a:cs typeface="Cambria Math" pitchFamily="18" charset="0"/>
              </a:rPr>
              <a:t>организация очных образовательных мероприятий;</a:t>
            </a:r>
          </a:p>
          <a:p>
            <a:pPr marL="342900" indent="-342900" eaLnBrk="1" hangingPunct="1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ru-RU" altLang="ru-RU" sz="1600" dirty="0">
                <a:solidFill>
                  <a:schemeClr val="tx1"/>
                </a:solidFill>
                <a:ea typeface="Cambria Math" pitchFamily="18" charset="0"/>
                <a:cs typeface="Cambria Math" pitchFamily="18" charset="0"/>
              </a:rPr>
              <a:t>разработка интерактивных образовательных модулей;</a:t>
            </a:r>
          </a:p>
          <a:p>
            <a:pPr marL="342900" indent="-342900" eaLnBrk="1" hangingPunct="1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ru-RU" altLang="ru-RU" sz="1600" dirty="0">
                <a:solidFill>
                  <a:schemeClr val="tx1"/>
                </a:solidFill>
                <a:ea typeface="Cambria Math" pitchFamily="18" charset="0"/>
                <a:cs typeface="Cambria Math" pitchFamily="18" charset="0"/>
              </a:rPr>
              <a:t>рецензия очных образовательных мероприятий и интерактивных образовательных модулей (определение соответствия требованиям) в рамках </a:t>
            </a:r>
            <a:r>
              <a:rPr lang="ru-RU" altLang="ru-RU" sz="1600" dirty="0" err="1">
                <a:solidFill>
                  <a:schemeClr val="tx1"/>
                </a:solidFill>
                <a:ea typeface="Cambria Math" pitchFamily="18" charset="0"/>
                <a:cs typeface="Cambria Math" pitchFamily="18" charset="0"/>
              </a:rPr>
              <a:t>Пилотного</a:t>
            </a:r>
            <a:r>
              <a:rPr lang="ru-RU" altLang="ru-RU" sz="1600" dirty="0">
                <a:solidFill>
                  <a:schemeClr val="tx1"/>
                </a:solidFill>
                <a:ea typeface="Cambria Math" pitchFamily="18" charset="0"/>
                <a:cs typeface="Cambria Math" pitchFamily="18" charset="0"/>
              </a:rPr>
              <a:t> </a:t>
            </a:r>
            <a:r>
              <a:rPr lang="ru-RU" altLang="ru-RU" sz="1600" dirty="0" smtClean="0">
                <a:solidFill>
                  <a:schemeClr val="tx1"/>
                </a:solidFill>
                <a:ea typeface="Cambria Math" pitchFamily="18" charset="0"/>
                <a:cs typeface="Cambria Math" pitchFamily="18" charset="0"/>
              </a:rPr>
              <a:t>проекта</a:t>
            </a:r>
            <a:endParaRPr lang="ru-RU" altLang="ru-RU" sz="1600" dirty="0">
              <a:solidFill>
                <a:schemeClr val="tx1"/>
              </a:solidFill>
              <a:ea typeface="Cambria Math" pitchFamily="18" charset="0"/>
              <a:cs typeface="Cambria Math" pitchFamily="18" charset="0"/>
            </a:endParaRPr>
          </a:p>
          <a:p>
            <a:pPr marL="342900" indent="-342900" eaLnBrk="1" hangingPunct="1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ru-RU" altLang="ru-RU" sz="1600" i="1" dirty="0">
                <a:solidFill>
                  <a:schemeClr val="tx1"/>
                </a:solidFill>
                <a:ea typeface="Cambria Math" pitchFamily="18" charset="0"/>
                <a:cs typeface="Cambria Math" pitchFamily="18" charset="0"/>
              </a:rPr>
              <a:t>экспертиза очных образовательных мероприятий и интерактивных образовательных модулей через Личный кабинет на </a:t>
            </a:r>
            <a:r>
              <a:rPr lang="en-US" altLang="ru-RU" b="1" i="1" dirty="0">
                <a:solidFill>
                  <a:schemeClr val="tx1"/>
                </a:solidFill>
                <a:ea typeface="Cambria Math" pitchFamily="18" charset="0"/>
                <a:cs typeface="Cambria Math" pitchFamily="18" charset="0"/>
              </a:rPr>
              <a:t>edu.rosminzdrav.ru</a:t>
            </a:r>
          </a:p>
          <a:p>
            <a:pPr marL="342900" indent="-342900" eaLnBrk="1" hangingPunct="1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ru-RU" altLang="ru-RU" sz="1600" i="1" dirty="0">
                <a:solidFill>
                  <a:schemeClr val="tx1"/>
                </a:solidFill>
                <a:ea typeface="Cambria Math" pitchFamily="18" charset="0"/>
                <a:cs typeface="Cambria Math" pitchFamily="18" charset="0"/>
              </a:rPr>
              <a:t>разработка клинических рекомендаций (формирование электронных образовательных курсов по клиническим рекомендациям)</a:t>
            </a:r>
          </a:p>
        </p:txBody>
      </p:sp>
      <p:pic>
        <p:nvPicPr>
          <p:cNvPr id="11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4000" cy="67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31"/>
          <p:cNvGrpSpPr>
            <a:grpSpLocks/>
          </p:cNvGrpSpPr>
          <p:nvPr/>
        </p:nvGrpSpPr>
        <p:grpSpPr bwMode="auto">
          <a:xfrm>
            <a:off x="-20638" y="764704"/>
            <a:ext cx="9164638" cy="155575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13" name="Прямоугольник 12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Autofit/>
          </a:bodyPr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Times New Roman" pitchFamily="18" charset="0"/>
              </a:rPr>
              <a:t>РОЛЬ ПРОФЕССИОНАЛЬНЫХ МЕДИЦИНСКИХ ОБЪЕДИНЕНИЙ В СИСТЕМЕ НЕПРЕРЫВНОГО ПРОФЕССИОНАЛЬНОГО ОБРАЗОВАНИЯ </a:t>
            </a:r>
            <a:endParaRPr lang="ru-RU" sz="1800" b="1" dirty="0">
              <a:solidFill>
                <a:srgbClr val="00206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7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684000" cy="67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f der gleichen Seite des Rechtecks liegende Ecken abrunden 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03648" y="1484784"/>
            <a:ext cx="1296144" cy="1224136"/>
          </a:xfrm>
          <a:prstGeom prst="rect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marL="0" lvl="1" algn="ctr">
              <a:defRPr/>
            </a:pPr>
            <a:r>
              <a:rPr lang="ru-RU" sz="1000" b="1" dirty="0" smtClean="0">
                <a:solidFill>
                  <a:schemeClr val="tx1"/>
                </a:solidFill>
                <a:cs typeface="Times New Roman" pitchFamily="18" charset="0"/>
              </a:rPr>
              <a:t>Проведение конференций, семинаров, съездов по специальности</a:t>
            </a:r>
            <a:endParaRPr lang="en-US" sz="10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Auf der gleichen Seite des Rechtecks liegende Ecken abrunden 5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rot="16200000">
            <a:off x="-1656692" y="3465004"/>
            <a:ext cx="4896544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marL="0" lvl="1" algn="ctr">
              <a:defRPr/>
            </a:pPr>
            <a:endParaRPr lang="ru-RU" sz="1000" b="1" dirty="0" smtClean="0">
              <a:cs typeface="Times New Roman" pitchFamily="18" charset="0"/>
            </a:endParaRPr>
          </a:p>
          <a:p>
            <a:pPr marL="0" lvl="1" algn="ctr">
              <a:defRPr/>
            </a:pPr>
            <a:r>
              <a:rPr lang="ru-RU" sz="1200" b="1" dirty="0" smtClean="0">
                <a:solidFill>
                  <a:srgbClr val="FF0000"/>
                </a:solidFill>
                <a:cs typeface="Times New Roman" pitchFamily="18" charset="0"/>
              </a:rPr>
              <a:t>ПРОФЕССИОНАЛЬНОЕ СООБЩЕСТВО ПО  МЕДИЦИНСКОЙ ИЛИ ФАРМАЦЕВТИЧЕСКОЙ СПЕЦИАЛЬНОСТИ (НКО) </a:t>
            </a:r>
          </a:p>
          <a:p>
            <a:pPr marL="0" lvl="1" algn="ctr">
              <a:defRPr/>
            </a:pPr>
            <a:endParaRPr lang="en-US" sz="1100" b="1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" name="Auf der gleichen Seite des Rechtecks liegende Ecken abrunden 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403648" y="2708920"/>
            <a:ext cx="1296144" cy="1368152"/>
          </a:xfrm>
          <a:prstGeom prst="rect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marL="0" lvl="1" algn="ctr">
              <a:defRPr/>
            </a:pPr>
            <a:r>
              <a:rPr lang="ru-RU" sz="1000" b="1" dirty="0" smtClean="0">
                <a:solidFill>
                  <a:schemeClr val="tx1"/>
                </a:solidFill>
                <a:cs typeface="Times New Roman" pitchFamily="18" charset="0"/>
              </a:rPr>
              <a:t>Повышение квалификации по  своей специальности</a:t>
            </a:r>
            <a:endParaRPr lang="en-US" sz="10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7" name="Auf der gleichen Seite des Rechtecks liegende Ecken abrunden 5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403648" y="4077072"/>
            <a:ext cx="1296144" cy="2304256"/>
          </a:xfrm>
          <a:prstGeom prst="rect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marL="0" lvl="1" algn="ctr">
              <a:defRPr/>
            </a:pPr>
            <a:r>
              <a:rPr lang="ru-RU" sz="1000" b="1" dirty="0" smtClean="0">
                <a:solidFill>
                  <a:schemeClr val="tx1"/>
                </a:solidFill>
                <a:cs typeface="Times New Roman" pitchFamily="18" charset="0"/>
              </a:rPr>
              <a:t>Участие в разработке образовательных материалов, профессиональных стандартов,  порядков и стандартов оказания медицинской помощи, протоколов лечения</a:t>
            </a:r>
            <a:endParaRPr lang="en-US" sz="10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87824" y="1484785"/>
            <a:ext cx="5941168" cy="2580388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marL="72000"/>
            <a:r>
              <a:rPr lang="ru-RU" sz="1050" b="1" i="1" dirty="0" smtClean="0">
                <a:cs typeface="Times New Roman" pitchFamily="18" charset="0"/>
              </a:rPr>
              <a:t>В разработке и актуализации профессиональных стандартов и порядков оказания медицинской помощи по своей специальности</a:t>
            </a:r>
          </a:p>
          <a:p>
            <a:pPr marL="72000"/>
            <a:r>
              <a:rPr lang="ru-RU" sz="1050" b="1" i="1" dirty="0" smtClean="0">
                <a:cs typeface="Times New Roman" pitchFamily="18" charset="0"/>
              </a:rPr>
              <a:t>В актуализации программ повышения квалификации по своей специальности и гармонизации дополнительного профессионального образования на территории Российской Федерации в соответствии с профессиональными стандартами</a:t>
            </a:r>
          </a:p>
          <a:p>
            <a:pPr marL="72000"/>
            <a:r>
              <a:rPr lang="ru-RU" sz="1050" b="1" i="1" dirty="0" smtClean="0">
                <a:cs typeface="Times New Roman" pitchFamily="18" charset="0"/>
              </a:rPr>
              <a:t>В разработке высококачественных материалов для повышения квалификации специалистов (национальные руководства, клинические рекомендации (протоколы), электронные образовательные материалы, в том по специальностям, тестовые вопросы для контроля ) в системе непрерывного образования</a:t>
            </a:r>
          </a:p>
          <a:p>
            <a:pPr marL="72000"/>
            <a:r>
              <a:rPr lang="ru-RU" sz="1050" b="1" i="1" dirty="0" smtClean="0">
                <a:cs typeface="Times New Roman" pitchFamily="18" charset="0"/>
              </a:rPr>
              <a:t>В проведении образовательных мероприятий (конференции, семинары и иные виды)</a:t>
            </a:r>
          </a:p>
          <a:p>
            <a:pPr marL="72000"/>
            <a:r>
              <a:rPr lang="ru-RU" sz="1050" b="1" i="1" dirty="0" smtClean="0">
                <a:cs typeface="Times New Roman" pitchFamily="18" charset="0"/>
              </a:rPr>
              <a:t>В организации внутри общества экспертных советов для независимой оценки качества образовательных материалов и мероприятий</a:t>
            </a:r>
          </a:p>
          <a:p>
            <a:pPr marL="72000"/>
            <a:r>
              <a:rPr lang="ru-RU" sz="1050" b="1" i="1" dirty="0" smtClean="0">
                <a:cs typeface="Times New Roman" pitchFamily="18" charset="0"/>
              </a:rPr>
              <a:t>В назначении ответственных за развитие непрерывного медицинского образования внутри общества</a:t>
            </a:r>
          </a:p>
          <a:p>
            <a:endParaRPr lang="ru-RU" sz="1000" dirty="0">
              <a:cs typeface="Times New Roman" pitchFamily="18" charset="0"/>
            </a:endParaRPr>
          </a:p>
        </p:txBody>
      </p:sp>
      <p:sp>
        <p:nvSpPr>
          <p:cNvPr id="37" name="Auf der gleichen Seite des Rechtecks liegende Ecken abrunden 5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275856" y="980728"/>
            <a:ext cx="4464496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marL="0" lvl="1" algn="ctr">
              <a:defRPr/>
            </a:pPr>
            <a:r>
              <a:rPr lang="ru-RU" sz="1000" b="1" dirty="0" smtClean="0">
                <a:cs typeface="Times New Roman" pitchFamily="18" charset="0"/>
              </a:rPr>
              <a:t>ЗАДАЧИ ПРОФЕССИОНАЛЬНЫХ МЕДИЦИНСКИХ ОБЪЕДИНЕНИЙ </a:t>
            </a:r>
            <a:endParaRPr lang="en-US" sz="1000" b="1" i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35" name="Содержимое 34"/>
          <p:cNvGraphicFramePr>
            <a:graphicFrameLocks noGrp="1"/>
          </p:cNvGraphicFramePr>
          <p:nvPr>
            <p:ph sz="half" idx="1"/>
          </p:nvPr>
        </p:nvGraphicFramePr>
        <p:xfrm>
          <a:off x="2987824" y="4149080"/>
          <a:ext cx="5976664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166"/>
                <a:gridCol w="1494166"/>
                <a:gridCol w="1494166"/>
                <a:gridCol w="1494166"/>
              </a:tblGrid>
              <a:tr h="607059"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Образовательные  материалы</a:t>
                      </a:r>
                      <a:endParaRPr lang="ru-RU" sz="100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Стандарты и порядки  оказания медицинской помощи</a:t>
                      </a:r>
                      <a:endParaRPr lang="ru-RU" sz="10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Профессиональные стандарты</a:t>
                      </a:r>
                      <a:endParaRPr lang="ru-RU" sz="10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Протоколы</a:t>
                      </a:r>
                      <a:r>
                        <a:rPr lang="ru-RU" sz="1000" b="1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лечения </a:t>
                      </a:r>
                      <a:endParaRPr lang="ru-RU" sz="10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3310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Электронные учебные модули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с тестовыми заданиями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Приказ Минздрава России от 07.07.2015 № 422ан «Об утверждении критериев оценки качества медицинской помощи»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Профессиональная деятельность </a:t>
                      </a:r>
                    </a:p>
                    <a:p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Объекты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Процессы </a:t>
                      </a:r>
                    </a:p>
                    <a:p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условия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Федеральные клинические рекомендации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0789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Дистанционные лекции,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9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вебинары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Приказы Минздрава России  об утверждении  порядков и стандартов</a:t>
                      </a:r>
                    </a:p>
                    <a:p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Приказы Минтруда России об утверждении профессиональных стандартов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Утверждаются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профессиональным сообществом по специальности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2" name="Группа 31"/>
          <p:cNvGrpSpPr>
            <a:grpSpLocks/>
          </p:cNvGrpSpPr>
          <p:nvPr/>
        </p:nvGrpSpPr>
        <p:grpSpPr bwMode="auto">
          <a:xfrm>
            <a:off x="-20638" y="764704"/>
            <a:ext cx="9164638" cy="155575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13" name="Прямоугольник 12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трелка вправо 43"/>
          <p:cNvSpPr/>
          <p:nvPr/>
        </p:nvSpPr>
        <p:spPr bwMode="auto">
          <a:xfrm rot="5400000">
            <a:off x="5302250" y="4384676"/>
            <a:ext cx="2827337" cy="157162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Стрелка вправо 42"/>
          <p:cNvSpPr/>
          <p:nvPr/>
        </p:nvSpPr>
        <p:spPr bwMode="auto">
          <a:xfrm rot="5400000">
            <a:off x="1034256" y="4383882"/>
            <a:ext cx="2827337" cy="158750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0" y="3263900"/>
            <a:ext cx="9144000" cy="2303463"/>
          </a:xfrm>
          <a:prstGeom prst="rect">
            <a:avLst/>
          </a:prstGeom>
          <a:solidFill>
            <a:srgbClr val="DFEAE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4000" y="187325"/>
            <a:ext cx="8602663" cy="463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ПЕРИОД ВХОЖДЕНИЯ В  СИСТЕМУ НЕПРЕРЫВНОГО МЕДИЦИНСКОГО И ФАРМАЦЕВТИЧЕСКОГО ОБРАЗОВАНИЯ (2016 - 2020 ГГ)</a:t>
            </a:r>
          </a:p>
        </p:txBody>
      </p:sp>
      <p:sp>
        <p:nvSpPr>
          <p:cNvPr id="6151" name="AutoShape 6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52" name="AutoShape 8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53" name="AutoShape 18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690563" y="1635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4716463" y="2028825"/>
            <a:ext cx="3978275" cy="896938"/>
          </a:xfrm>
          <a:prstGeom prst="roundRect">
            <a:avLst>
              <a:gd name="adj" fmla="val 4641"/>
            </a:avLst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Если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до 1 января 2016 года –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 формируют и осваивают индивидуальный план обучения на период менее 5 лет</a:t>
            </a:r>
          </a:p>
        </p:txBody>
      </p:sp>
      <p:sp>
        <p:nvSpPr>
          <p:cNvPr id="16" name="Стрелка вправо 15"/>
          <p:cNvSpPr/>
          <p:nvPr/>
        </p:nvSpPr>
        <p:spPr bwMode="auto">
          <a:xfrm rot="5400000">
            <a:off x="6601618" y="1764507"/>
            <a:ext cx="227013" cy="158750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 bwMode="auto">
          <a:xfrm rot="5400000">
            <a:off x="2343943" y="1793082"/>
            <a:ext cx="227013" cy="158750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487363" y="1052513"/>
            <a:ext cx="8207375" cy="647700"/>
          </a:xfrm>
          <a:prstGeom prst="roundRect">
            <a:avLst>
              <a:gd name="adj" fmla="val 4641"/>
            </a:avLst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С 1 января 2016 по 1 января 2021 года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вариант вхождения специалиста в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систему непрерывного образования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зависит от срока «последней» сертификации или аккредитации 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468313" y="2025650"/>
            <a:ext cx="3959225" cy="898525"/>
          </a:xfrm>
          <a:prstGeom prst="roundRect">
            <a:avLst>
              <a:gd name="adj" fmla="val 4641"/>
            </a:avLst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Если после 1 января 2016 года -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 формируют и осваивают пятилетний индивидуальный план обучения</a:t>
            </a:r>
          </a:p>
        </p:txBody>
      </p:sp>
      <p:sp>
        <p:nvSpPr>
          <p:cNvPr id="34" name="Скругленный прямоугольник 33"/>
          <p:cNvSpPr>
            <a:spLocks noChangeArrowheads="1"/>
          </p:cNvSpPr>
          <p:nvPr/>
        </p:nvSpPr>
        <p:spPr bwMode="auto">
          <a:xfrm>
            <a:off x="400050" y="3798888"/>
            <a:ext cx="3773488" cy="4000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Программы  повышения квалификации</a:t>
            </a:r>
          </a:p>
        </p:txBody>
      </p:sp>
      <p:sp>
        <p:nvSpPr>
          <p:cNvPr id="35" name="Скругленный прямоугольник 34"/>
          <p:cNvSpPr>
            <a:spLocks noChangeArrowheads="1"/>
          </p:cNvSpPr>
          <p:nvPr/>
        </p:nvSpPr>
        <p:spPr bwMode="auto">
          <a:xfrm>
            <a:off x="4530725" y="3798888"/>
            <a:ext cx="4106863" cy="4000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Образовательные мероприятия</a:t>
            </a:r>
          </a:p>
        </p:txBody>
      </p:sp>
      <p:sp>
        <p:nvSpPr>
          <p:cNvPr id="36" name="Скругленный прямоугольник 35"/>
          <p:cNvSpPr>
            <a:spLocks noChangeArrowheads="1"/>
          </p:cNvSpPr>
          <p:nvPr/>
        </p:nvSpPr>
        <p:spPr bwMode="auto">
          <a:xfrm>
            <a:off x="6856413" y="4776788"/>
            <a:ext cx="1781175" cy="68421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интерактивные образовательные модули </a:t>
            </a: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4530725" y="4295775"/>
            <a:ext cx="2054225" cy="360363"/>
          </a:xfrm>
          <a:prstGeom prst="roundRect">
            <a:avLst>
              <a:gd name="adj" fmla="val 15222"/>
            </a:avLst>
          </a:prstGeom>
          <a:solidFill>
            <a:schemeClr val="bg1">
              <a:lumMod val="10000"/>
              <a:lumOff val="90000"/>
            </a:schemeClr>
          </a:solidFill>
          <a:ln w="22225">
            <a:solidFill>
              <a:schemeClr val="tx1">
                <a:lumMod val="65000"/>
                <a:lumOff val="35000"/>
              </a:schemeClr>
            </a:solidFill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очные</a:t>
            </a: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6856413" y="4297363"/>
            <a:ext cx="1781175" cy="360362"/>
          </a:xfrm>
          <a:prstGeom prst="roundRect">
            <a:avLst>
              <a:gd name="adj" fmla="val 15222"/>
            </a:avLst>
          </a:prstGeom>
          <a:solidFill>
            <a:schemeClr val="bg1">
              <a:lumMod val="10000"/>
              <a:lumOff val="90000"/>
            </a:schemeClr>
          </a:solidFill>
          <a:ln w="22225">
            <a:solidFill>
              <a:schemeClr val="tx1">
                <a:lumMod val="65000"/>
                <a:lumOff val="35000"/>
              </a:schemeClr>
            </a:solidFill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заочные</a:t>
            </a:r>
          </a:p>
        </p:txBody>
      </p:sp>
      <p:sp>
        <p:nvSpPr>
          <p:cNvPr id="39" name="Скругленный прямоугольник 38"/>
          <p:cNvSpPr>
            <a:spLocks noChangeArrowheads="1"/>
          </p:cNvSpPr>
          <p:nvPr/>
        </p:nvSpPr>
        <p:spPr bwMode="auto">
          <a:xfrm>
            <a:off x="4530725" y="4776788"/>
            <a:ext cx="2019300" cy="68421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marL="285750" indent="-285750" eaLnBrk="1" hangingPunct="1">
              <a:buFontTx/>
              <a:buChar char="-"/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конференции,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семинары,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мастер-классы и т.д.</a:t>
            </a: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427038" y="3398838"/>
            <a:ext cx="8207375" cy="360362"/>
          </a:xfrm>
          <a:prstGeom prst="roundRect">
            <a:avLst>
              <a:gd name="adj" fmla="val 15222"/>
            </a:avLst>
          </a:prstGeom>
          <a:solidFill>
            <a:schemeClr val="bg1">
              <a:lumMod val="10000"/>
              <a:lumOff val="90000"/>
            </a:schemeClr>
          </a:solidFill>
          <a:ln w="22225">
            <a:solidFill>
              <a:schemeClr val="tx1">
                <a:lumMod val="65000"/>
                <a:lumOff val="35000"/>
              </a:schemeClr>
            </a:solidFill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Компоненты индивидуального плана</a:t>
            </a: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457200" y="5997575"/>
            <a:ext cx="3981450" cy="468313"/>
          </a:xfrm>
          <a:prstGeom prst="roundRect">
            <a:avLst>
              <a:gd name="adj" fmla="val 15222"/>
            </a:avLst>
          </a:prstGeom>
          <a:solidFill>
            <a:schemeClr val="bg1">
              <a:lumMod val="10000"/>
              <a:lumOff val="90000"/>
            </a:schemeClr>
          </a:solidFill>
          <a:ln w="22225">
            <a:solidFill>
              <a:schemeClr val="tx1">
                <a:lumMod val="65000"/>
                <a:lumOff val="35000"/>
              </a:schemeClr>
            </a:solidFill>
          </a:ln>
          <a:effectLst/>
          <a:extLst/>
        </p:spPr>
        <p:txBody>
          <a:bodyPr anchor="ctr"/>
          <a:lstStyle/>
          <a:p>
            <a:pPr marL="285750" indent="-285750" algn="ctr" eaLnBrk="1" hangingPunct="1">
              <a:buFontTx/>
              <a:buChar char="-"/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не менее 250 часов за 5 лет</a:t>
            </a: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4725988" y="5999163"/>
            <a:ext cx="3978275" cy="466725"/>
          </a:xfrm>
          <a:prstGeom prst="roundRect">
            <a:avLst>
              <a:gd name="adj" fmla="val 15222"/>
            </a:avLst>
          </a:prstGeom>
          <a:solidFill>
            <a:schemeClr val="bg1">
              <a:lumMod val="10000"/>
              <a:lumOff val="90000"/>
            </a:schemeClr>
          </a:solidFill>
          <a:ln w="22225">
            <a:solidFill>
              <a:schemeClr val="tx1">
                <a:lumMod val="65000"/>
                <a:lumOff val="35000"/>
              </a:schemeClr>
            </a:solidFill>
          </a:ln>
          <a:effectLst/>
          <a:extLst/>
        </p:spPr>
        <p:txBody>
          <a:bodyPr anchor="ctr"/>
          <a:lstStyle/>
          <a:p>
            <a:pPr marL="285750" indent="-285750" algn="ctr" eaLnBrk="1" hangingPunct="1">
              <a:buFontTx/>
              <a:buChar char="-"/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не менее 144 часов за период</a:t>
            </a:r>
          </a:p>
        </p:txBody>
      </p:sp>
      <p:sp>
        <p:nvSpPr>
          <p:cNvPr id="2" name="Овал 1"/>
          <p:cNvSpPr/>
          <p:nvPr/>
        </p:nvSpPr>
        <p:spPr>
          <a:xfrm>
            <a:off x="4114800" y="4238625"/>
            <a:ext cx="5137150" cy="1328738"/>
          </a:xfrm>
          <a:prstGeom prst="ellipse">
            <a:avLst/>
          </a:prstGeom>
          <a:noFill/>
          <a:ln w="508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427038" y="4389438"/>
            <a:ext cx="3424237" cy="1071562"/>
          </a:xfrm>
          <a:prstGeom prst="wedgeRoundRectCallout">
            <a:avLst>
              <a:gd name="adj1" fmla="val 62369"/>
              <a:gd name="adj2" fmla="val 21277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Могут быть реализованы (разработаны) профессиональными некоммерческими организациями</a:t>
            </a:r>
          </a:p>
        </p:txBody>
      </p:sp>
      <p:pic>
        <p:nvPicPr>
          <p:cNvPr id="30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71530" cy="46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Группа 31"/>
          <p:cNvGrpSpPr>
            <a:grpSpLocks/>
          </p:cNvGrpSpPr>
          <p:nvPr/>
        </p:nvGrpSpPr>
        <p:grpSpPr bwMode="auto">
          <a:xfrm>
            <a:off x="-20638" y="692696"/>
            <a:ext cx="9164638" cy="155575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32" name="Прямоугольник 31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45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4000" y="187325"/>
            <a:ext cx="8602663" cy="463550"/>
          </a:xfrm>
          <a:noFill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ПЯТИЛЕТНИЙ ПЕРИОД ОБУЧЕНИЯ В РАМКАХ НЕПРЕРЫВНОГО ОБРАЗОВАНИЯ</a:t>
            </a:r>
          </a:p>
        </p:txBody>
      </p:sp>
      <p:sp>
        <p:nvSpPr>
          <p:cNvPr id="7172" name="AutoShape 6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73" name="AutoShape 8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74" name="AutoShape 18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690563" y="1635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3495675" y="1123950"/>
            <a:ext cx="2159000" cy="582613"/>
          </a:xfrm>
          <a:prstGeom prst="round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Сертификация/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… аккредитация</a:t>
            </a: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473075" y="2208213"/>
            <a:ext cx="8239125" cy="517525"/>
          </a:xfrm>
          <a:prstGeom prst="round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Профессиональная деятельность в течение 5 лет</a:t>
            </a: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612775" y="4360863"/>
            <a:ext cx="3671888" cy="760412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Программы повышения квалификации непрерывного образования</a:t>
            </a: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3144838" y="5989638"/>
            <a:ext cx="3003550" cy="539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2">
                <a:lumMod val="50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Периодическая  аккредитация</a:t>
            </a:r>
          </a:p>
        </p:txBody>
      </p:sp>
      <p:sp>
        <p:nvSpPr>
          <p:cNvPr id="28" name="Стрелка вправо 27"/>
          <p:cNvSpPr/>
          <p:nvPr/>
        </p:nvSpPr>
        <p:spPr bwMode="auto">
          <a:xfrm rot="5400000">
            <a:off x="4455319" y="1880394"/>
            <a:ext cx="239713" cy="142875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20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 bwMode="auto">
          <a:xfrm rot="8205229">
            <a:off x="3248025" y="3973513"/>
            <a:ext cx="628650" cy="158750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20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 bwMode="auto">
          <a:xfrm rot="10800000">
            <a:off x="5683250" y="2884488"/>
            <a:ext cx="1038225" cy="200025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20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3075" y="2754313"/>
            <a:ext cx="8239125" cy="4730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Индивидуальный пятилетний план обучения (не менее 250 часов)</a:t>
            </a: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4787900" y="4370388"/>
            <a:ext cx="3760788" cy="760412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Образовательные мероприятия</a:t>
            </a:r>
          </a:p>
        </p:txBody>
      </p:sp>
      <p:sp>
        <p:nvSpPr>
          <p:cNvPr id="7185" name="Правая фигурная скобка 33"/>
          <p:cNvSpPr>
            <a:spLocks/>
          </p:cNvSpPr>
          <p:nvPr/>
        </p:nvSpPr>
        <p:spPr bwMode="auto">
          <a:xfrm rot="5400000">
            <a:off x="944562" y="2819401"/>
            <a:ext cx="250825" cy="1193800"/>
          </a:xfrm>
          <a:prstGeom prst="rightBrace">
            <a:avLst>
              <a:gd name="adj1" fmla="val 39156"/>
              <a:gd name="adj2" fmla="val 50000"/>
            </a:avLst>
          </a:prstGeom>
          <a:noFill/>
          <a:ln w="25400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86" name="Правая фигурная скобка 34"/>
          <p:cNvSpPr>
            <a:spLocks/>
          </p:cNvSpPr>
          <p:nvPr/>
        </p:nvSpPr>
        <p:spPr bwMode="auto">
          <a:xfrm rot="5400000">
            <a:off x="4421981" y="2812257"/>
            <a:ext cx="249237" cy="1193800"/>
          </a:xfrm>
          <a:prstGeom prst="rightBrace">
            <a:avLst>
              <a:gd name="adj1" fmla="val 39405"/>
              <a:gd name="adj2" fmla="val 50000"/>
            </a:avLst>
          </a:prstGeom>
          <a:noFill/>
          <a:ln w="25400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87" name="Правая фигурная скобка 35"/>
          <p:cNvSpPr>
            <a:spLocks/>
          </p:cNvSpPr>
          <p:nvPr/>
        </p:nvSpPr>
        <p:spPr bwMode="auto">
          <a:xfrm rot="5400000">
            <a:off x="2686844" y="2804319"/>
            <a:ext cx="249237" cy="1190625"/>
          </a:xfrm>
          <a:prstGeom prst="rightBrace">
            <a:avLst>
              <a:gd name="adj1" fmla="val 39300"/>
              <a:gd name="adj2" fmla="val 50000"/>
            </a:avLst>
          </a:prstGeom>
          <a:noFill/>
          <a:ln w="25400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88" name="Правая фигурная скобка 36"/>
          <p:cNvSpPr>
            <a:spLocks/>
          </p:cNvSpPr>
          <p:nvPr/>
        </p:nvSpPr>
        <p:spPr bwMode="auto">
          <a:xfrm rot="5400000">
            <a:off x="6205537" y="2838451"/>
            <a:ext cx="250825" cy="1193800"/>
          </a:xfrm>
          <a:prstGeom prst="rightBrace">
            <a:avLst>
              <a:gd name="adj1" fmla="val 39156"/>
              <a:gd name="adj2" fmla="val 50000"/>
            </a:avLst>
          </a:prstGeom>
          <a:noFill/>
          <a:ln w="25400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89" name="Правая фигурная скобка 37"/>
          <p:cNvSpPr>
            <a:spLocks/>
          </p:cNvSpPr>
          <p:nvPr/>
        </p:nvSpPr>
        <p:spPr bwMode="auto">
          <a:xfrm rot="5400000">
            <a:off x="7922419" y="2844006"/>
            <a:ext cx="249238" cy="1190625"/>
          </a:xfrm>
          <a:prstGeom prst="rightBrace">
            <a:avLst>
              <a:gd name="adj1" fmla="val 39300"/>
              <a:gd name="adj2" fmla="val 50000"/>
            </a:avLst>
          </a:prstGeom>
          <a:noFill/>
          <a:ln w="25400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90" name="TextBox 38"/>
          <p:cNvSpPr txBox="1">
            <a:spLocks noChangeArrowheads="1"/>
          </p:cNvSpPr>
          <p:nvPr/>
        </p:nvSpPr>
        <p:spPr bwMode="auto">
          <a:xfrm>
            <a:off x="4043260" y="3541713"/>
            <a:ext cx="9733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1400" b="1">
                <a:solidFill>
                  <a:schemeClr val="tx2">
                    <a:lumMod val="75000"/>
                  </a:schemeClr>
                </a:solidFill>
              </a:rPr>
              <a:t>≥ 50 часов</a:t>
            </a:r>
          </a:p>
        </p:txBody>
      </p:sp>
      <p:sp>
        <p:nvSpPr>
          <p:cNvPr id="7191" name="TextBox 39"/>
          <p:cNvSpPr txBox="1">
            <a:spLocks noChangeArrowheads="1"/>
          </p:cNvSpPr>
          <p:nvPr/>
        </p:nvSpPr>
        <p:spPr bwMode="auto">
          <a:xfrm>
            <a:off x="5795860" y="3541713"/>
            <a:ext cx="9733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1400" b="1">
                <a:solidFill>
                  <a:schemeClr val="tx2">
                    <a:lumMod val="75000"/>
                  </a:schemeClr>
                </a:solidFill>
              </a:rPr>
              <a:t>≥ 50 часов</a:t>
            </a:r>
          </a:p>
        </p:txBody>
      </p:sp>
      <p:sp>
        <p:nvSpPr>
          <p:cNvPr id="7192" name="TextBox 40"/>
          <p:cNvSpPr txBox="1">
            <a:spLocks noChangeArrowheads="1"/>
          </p:cNvSpPr>
          <p:nvPr/>
        </p:nvSpPr>
        <p:spPr bwMode="auto">
          <a:xfrm>
            <a:off x="7545285" y="3548063"/>
            <a:ext cx="9733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1400" b="1">
                <a:solidFill>
                  <a:schemeClr val="tx2">
                    <a:lumMod val="75000"/>
                  </a:schemeClr>
                </a:solidFill>
              </a:rPr>
              <a:t>≥ 50 часов</a:t>
            </a:r>
          </a:p>
        </p:txBody>
      </p:sp>
      <p:sp>
        <p:nvSpPr>
          <p:cNvPr id="7193" name="TextBox 41"/>
          <p:cNvSpPr txBox="1">
            <a:spLocks noChangeArrowheads="1"/>
          </p:cNvSpPr>
          <p:nvPr/>
        </p:nvSpPr>
        <p:spPr bwMode="auto">
          <a:xfrm>
            <a:off x="2274785" y="3536950"/>
            <a:ext cx="9733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1400" b="1">
                <a:solidFill>
                  <a:schemeClr val="tx2">
                    <a:lumMod val="75000"/>
                  </a:schemeClr>
                </a:solidFill>
              </a:rPr>
              <a:t>≥ 50 часов</a:t>
            </a:r>
          </a:p>
        </p:txBody>
      </p:sp>
      <p:sp>
        <p:nvSpPr>
          <p:cNvPr id="7194" name="TextBox 42"/>
          <p:cNvSpPr txBox="1">
            <a:spLocks noChangeArrowheads="1"/>
          </p:cNvSpPr>
          <p:nvPr/>
        </p:nvSpPr>
        <p:spPr bwMode="auto">
          <a:xfrm>
            <a:off x="503135" y="3536950"/>
            <a:ext cx="9733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1400" b="1">
                <a:solidFill>
                  <a:schemeClr val="tx2">
                    <a:lumMod val="75000"/>
                  </a:schemeClr>
                </a:solidFill>
              </a:rPr>
              <a:t>≥ 50 часов</a:t>
            </a:r>
          </a:p>
        </p:txBody>
      </p:sp>
      <p:sp>
        <p:nvSpPr>
          <p:cNvPr id="56" name="TextBox 23"/>
          <p:cNvSpPr txBox="1">
            <a:spLocks noChangeArrowheads="1"/>
          </p:cNvSpPr>
          <p:nvPr/>
        </p:nvSpPr>
        <p:spPr bwMode="auto">
          <a:xfrm>
            <a:off x="1979712" y="5517232"/>
            <a:ext cx="9733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1400" b="1" dirty="0">
                <a:solidFill>
                  <a:schemeClr val="tx2">
                    <a:lumMod val="75000"/>
                  </a:schemeClr>
                </a:solidFill>
              </a:rPr>
              <a:t>≥ 36 часов</a:t>
            </a:r>
          </a:p>
        </p:txBody>
      </p:sp>
      <p:sp>
        <p:nvSpPr>
          <p:cNvPr id="57" name="TextBox 24"/>
          <p:cNvSpPr txBox="1">
            <a:spLocks noChangeArrowheads="1"/>
          </p:cNvSpPr>
          <p:nvPr/>
        </p:nvSpPr>
        <p:spPr bwMode="auto">
          <a:xfrm>
            <a:off x="6156176" y="5589240"/>
            <a:ext cx="9733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1400" b="1">
                <a:solidFill>
                  <a:schemeClr val="tx2">
                    <a:lumMod val="75000"/>
                  </a:schemeClr>
                </a:solidFill>
              </a:rPr>
              <a:t>≤ 14 часов</a:t>
            </a:r>
          </a:p>
        </p:txBody>
      </p:sp>
      <p:sp>
        <p:nvSpPr>
          <p:cNvPr id="58" name="Правая фигурная скобка 27"/>
          <p:cNvSpPr>
            <a:spLocks/>
          </p:cNvSpPr>
          <p:nvPr/>
        </p:nvSpPr>
        <p:spPr bwMode="auto">
          <a:xfrm rot="5400000">
            <a:off x="2293938" y="3457575"/>
            <a:ext cx="295275" cy="3686175"/>
          </a:xfrm>
          <a:prstGeom prst="rightBrace">
            <a:avLst>
              <a:gd name="adj1" fmla="val 39185"/>
              <a:gd name="adj2" fmla="val 50000"/>
            </a:avLst>
          </a:prstGeom>
          <a:noFill/>
          <a:ln w="25400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9" name="Правая фигурная скобка 28"/>
          <p:cNvSpPr>
            <a:spLocks/>
          </p:cNvSpPr>
          <p:nvPr/>
        </p:nvSpPr>
        <p:spPr bwMode="auto">
          <a:xfrm rot="5400000">
            <a:off x="6521450" y="3419475"/>
            <a:ext cx="293688" cy="3760788"/>
          </a:xfrm>
          <a:prstGeom prst="rightBrace">
            <a:avLst>
              <a:gd name="adj1" fmla="val 39305"/>
              <a:gd name="adj2" fmla="val 50000"/>
            </a:avLst>
          </a:prstGeom>
          <a:noFill/>
          <a:ln w="25400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" name="Стрелка вправо 60"/>
          <p:cNvSpPr/>
          <p:nvPr/>
        </p:nvSpPr>
        <p:spPr bwMode="auto">
          <a:xfrm rot="2523733">
            <a:off x="5243513" y="3970338"/>
            <a:ext cx="628650" cy="158750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20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2" name="Стрелка вправо 61"/>
          <p:cNvSpPr/>
          <p:nvPr/>
        </p:nvSpPr>
        <p:spPr bwMode="auto">
          <a:xfrm rot="5400000">
            <a:off x="4286250" y="5619751"/>
            <a:ext cx="541337" cy="195262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20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4114800" y="4238625"/>
            <a:ext cx="5137150" cy="1328738"/>
          </a:xfrm>
          <a:prstGeom prst="ellipse">
            <a:avLst/>
          </a:prstGeom>
          <a:noFill/>
          <a:ln w="508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6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71530" cy="46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Группа 31"/>
          <p:cNvGrpSpPr>
            <a:grpSpLocks/>
          </p:cNvGrpSpPr>
          <p:nvPr/>
        </p:nvGrpSpPr>
        <p:grpSpPr bwMode="auto">
          <a:xfrm>
            <a:off x="-20638" y="692696"/>
            <a:ext cx="9164638" cy="155575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38" name="Прямоугольник 37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0" grpId="0" animBg="1"/>
      <p:bldP spid="33" grpId="0" animBg="1"/>
      <p:bldP spid="56" grpId="0"/>
      <p:bldP spid="57" grpId="0"/>
      <p:bldP spid="58" grpId="0" animBg="1"/>
      <p:bldP spid="59" grpId="0" animBg="1"/>
      <p:bldP spid="61" grpId="0" animBg="1"/>
      <p:bldP spid="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4283968" y="0"/>
            <a:ext cx="4392488" cy="4766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edu.rosminzdrav.ru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5" name="Номер слайда 64"/>
          <p:cNvSpPr>
            <a:spLocks noGrp="1"/>
          </p:cNvSpPr>
          <p:nvPr>
            <p:ph type="sldNum" sz="quarter" idx="12"/>
          </p:nvPr>
        </p:nvSpPr>
        <p:spPr>
          <a:xfrm>
            <a:off x="8557592" y="6492875"/>
            <a:ext cx="586408" cy="365125"/>
          </a:xfrm>
        </p:spPr>
        <p:txBody>
          <a:bodyPr/>
          <a:lstStyle/>
          <a:p>
            <a:pPr>
              <a:defRPr/>
            </a:pPr>
            <a:fld id="{9FB529F0-CFB5-4488-81D0-0CCFD6778A02}" type="slidenum">
              <a:rPr lang="ru-RU" sz="1400" b="1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grpSp>
        <p:nvGrpSpPr>
          <p:cNvPr id="2" name="Группа 31"/>
          <p:cNvGrpSpPr>
            <a:grpSpLocks/>
          </p:cNvGrpSpPr>
          <p:nvPr/>
        </p:nvGrpSpPr>
        <p:grpSpPr bwMode="auto">
          <a:xfrm>
            <a:off x="0" y="476672"/>
            <a:ext cx="9164638" cy="155575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38" name="Прямоугольник 37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46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399235" cy="39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4"/>
          <p:cNvSpPr>
            <a:spLocks noChangeArrowheads="1"/>
          </p:cNvSpPr>
          <p:nvPr/>
        </p:nvSpPr>
        <p:spPr bwMode="auto">
          <a:xfrm>
            <a:off x="0" y="6597352"/>
            <a:ext cx="1907704" cy="26064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r>
              <a:rPr lang="ru-RU" sz="1200" dirty="0" smtClean="0"/>
              <a:t>© Семенова Т.В., 2016</a:t>
            </a:r>
            <a:endParaRPr lang="ru-RU" sz="12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620688"/>
            <a:ext cx="8300756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4000" y="285750"/>
            <a:ext cx="8602663" cy="463550"/>
          </a:xfrm>
        </p:spPr>
        <p:txBody>
          <a:bodyPr>
            <a:normAutofit fontScale="90000"/>
          </a:bodyPr>
          <a:lstStyle/>
          <a:p>
            <a:pPr fontAlgn="ctr"/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КОНТЕНТ </a:t>
            </a:r>
            <a:r>
              <a:rPr lang="en-US" alt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Cambria Math" pitchFamily="18" charset="0"/>
                <a:cs typeface="Cambria Math" pitchFamily="18" charset="0"/>
              </a:rPr>
              <a:t>EDU.ROSMINZDRAV.RU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Cambria Math" pitchFamily="18" charset="0"/>
                <a:cs typeface="Cambria Math" pitchFamily="18" charset="0"/>
              </a:rPr>
              <a:t>, В РАЗРАБОТКЕ (РЕАЛИЗАЦИИ) КОТОРОГО УЧАСТВУЮТ ПРОФЕССИОНАЛЬНЫЕ НЕКОММЕРЧЕСКИЕ ОРГАНИЗАЦИИ </a:t>
            </a:r>
            <a:r>
              <a:rPr lang="ru-RU" altLang="ru-RU" sz="20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lang="ru-RU" altLang="ru-RU" sz="20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ea typeface="Cambria Math" pitchFamily="18" charset="0"/>
                <a:cs typeface="Cambria Math" pitchFamily="18" charset="0"/>
              </a:rPr>
            </a:br>
            <a:endParaRPr lang="ru-RU" sz="2000" dirty="0" smtClean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7412" name="AutoShape 6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7413" name="AutoShape 8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7414" name="AutoShape 18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690563" y="1635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0675" y="1341438"/>
          <a:ext cx="8548316" cy="392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9105"/>
                <a:gridCol w="29292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Мероприятие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Количество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Очные образовательные мероприятия 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2425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- из них по годам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   - 2014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225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   - 2015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441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   - 2016 (включая запланированные)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1748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Интерактивные</a:t>
                      </a:r>
                      <a:r>
                        <a:rPr lang="ru-RU" sz="1600" b="1" baseline="0" dirty="0" smtClean="0">
                          <a:latin typeface="+mn-lt"/>
                          <a:cs typeface="Arial" panose="020B0604020202020204" pitchFamily="34" charset="0"/>
                        </a:rPr>
                        <a:t> дистанционные образовательные модули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443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+mn-lt"/>
                          <a:cs typeface="Arial" panose="020B0604020202020204" pitchFamily="34" charset="0"/>
                        </a:rPr>
                        <a:t>- из них электронные образовательные курсы по клиническим</a:t>
                      </a:r>
                      <a:r>
                        <a:rPr lang="ru-RU" sz="1600" i="1" baseline="0" dirty="0" smtClean="0">
                          <a:latin typeface="+mn-lt"/>
                          <a:cs typeface="Arial" panose="020B0604020202020204" pitchFamily="34" charset="0"/>
                        </a:rPr>
                        <a:t> рекомендациям (ЭОК-КР)</a:t>
                      </a:r>
                      <a:endParaRPr lang="ru-RU" sz="1600" i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+mn-lt"/>
                          <a:cs typeface="Arial" panose="020B0604020202020204" pitchFamily="34" charset="0"/>
                        </a:rPr>
                        <a:t>78</a:t>
                      </a:r>
                      <a:endParaRPr lang="ru-RU" sz="1600" i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1" name="Группа 31"/>
          <p:cNvGrpSpPr>
            <a:grpSpLocks/>
          </p:cNvGrpSpPr>
          <p:nvPr/>
        </p:nvGrpSpPr>
        <p:grpSpPr bwMode="auto">
          <a:xfrm>
            <a:off x="0" y="692696"/>
            <a:ext cx="9164638" cy="155575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12" name="Прямоугольник 11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8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4000" cy="67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4000" y="187325"/>
            <a:ext cx="8602663" cy="4635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РЕАЛИЗАЦИЯ ОЧНЫХ ОБРАЗОВАТЕЛЬНЫХ МЕРОПРИЯТИЙ</a:t>
            </a:r>
          </a:p>
        </p:txBody>
      </p:sp>
      <p:sp>
        <p:nvSpPr>
          <p:cNvPr id="18436" name="AutoShape 6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8437" name="AutoShape 8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6876256" y="332656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8438" name="AutoShape 18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690563" y="1635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-15875" y="831850"/>
            <a:ext cx="9144000" cy="0"/>
          </a:xfrm>
          <a:prstGeom prst="line">
            <a:avLst/>
          </a:prstGeom>
          <a:ln w="38100">
            <a:solidFill>
              <a:srgbClr val="738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20700" y="1341438"/>
          <a:ext cx="8083748" cy="4681920"/>
        </p:xfrm>
        <a:graphic>
          <a:graphicData uri="http://schemas.openxmlformats.org/drawingml/2006/table">
            <a:tbl>
              <a:tblPr/>
              <a:tblGrid>
                <a:gridCol w="6304037"/>
                <a:gridCol w="1779711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Всего с 2014 года (одно мероприятие может относится к нескольким специальностям)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108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2425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108000" marT="108000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 из них по организациям,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реализующим более 100 мероприятий: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108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Общероссийская общественная организация «Российское кардиологическое общество»</a:t>
                      </a:r>
                    </a:p>
                  </a:txBody>
                  <a:tcPr marL="180000" marR="108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524</a:t>
                      </a:r>
                    </a:p>
                  </a:txBody>
                  <a:tcPr marL="180000" marR="108000" marT="108000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Общероссийская общественная организация «Российское научное медицинское общество терапевтов»</a:t>
                      </a:r>
                    </a:p>
                  </a:txBody>
                  <a:tcPr marL="180000" marR="108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321</a:t>
                      </a:r>
                    </a:p>
                  </a:txBody>
                  <a:tcPr marL="180000" marR="108000" marT="108000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Автономная некоммерческая организация «Национальное Интернет Общество специалистов по внутренним болезням»</a:t>
                      </a:r>
                    </a:p>
                  </a:txBody>
                  <a:tcPr marL="180000" marR="108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204</a:t>
                      </a:r>
                    </a:p>
                  </a:txBody>
                  <a:tcPr marL="180000" marR="108000" marT="108000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Ассоциация общественных объединений «Стоматологическая Ассоциация России»</a:t>
                      </a:r>
                    </a:p>
                  </a:txBody>
                  <a:tcPr marL="180000" marR="108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 marL="180000" marR="108000" marT="108000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Некоммерческое партнерство «Московское общество акушеров-гинекологов»</a:t>
                      </a:r>
                    </a:p>
                  </a:txBody>
                  <a:tcPr marL="180000" marR="108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 marL="180000" marR="108000" marT="108000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1" name="Группа 31"/>
          <p:cNvGrpSpPr>
            <a:grpSpLocks/>
          </p:cNvGrpSpPr>
          <p:nvPr/>
        </p:nvGrpSpPr>
        <p:grpSpPr bwMode="auto">
          <a:xfrm>
            <a:off x="0" y="692696"/>
            <a:ext cx="9164638" cy="155575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12" name="Прямоугольник 11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8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4000" cy="67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4000" y="187325"/>
            <a:ext cx="8602663" cy="4635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РАЗРАБОТКА ИНТЕРАКТИВНЫХ ДИСТАНЦИОННЫХ МОДУЛЕЙ</a:t>
            </a:r>
          </a:p>
        </p:txBody>
      </p:sp>
      <p:sp>
        <p:nvSpPr>
          <p:cNvPr id="19460" name="AutoShape 6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9461" name="AutoShape 8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9462" name="AutoShape 18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690563" y="1635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-15875" y="831850"/>
            <a:ext cx="9144000" cy="0"/>
          </a:xfrm>
          <a:prstGeom prst="line">
            <a:avLst/>
          </a:prstGeom>
          <a:ln w="38100">
            <a:solidFill>
              <a:srgbClr val="738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20700" y="1628775"/>
          <a:ext cx="8083748" cy="4077600"/>
        </p:xfrm>
        <a:graphic>
          <a:graphicData uri="http://schemas.openxmlformats.org/drawingml/2006/table">
            <a:tbl>
              <a:tblPr/>
              <a:tblGrid>
                <a:gridCol w="6304037"/>
                <a:gridCol w="1779711"/>
              </a:tblGrid>
              <a:tr h="2587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Всего, включая ЭОК-КР (один модуль может относится к нескольким специальностям)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95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443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9525" marT="108000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870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из них наибольшее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количество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 специальностям: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95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70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Терапия</a:t>
                      </a:r>
                    </a:p>
                  </a:txBody>
                  <a:tcPr marL="180000" marR="9525" marT="108000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9525" marT="108000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870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Общая врачебная практика (семейная медицина)</a:t>
                      </a:r>
                    </a:p>
                  </a:txBody>
                  <a:tcPr marL="180000" marR="9525" marT="108000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9525" marT="108000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870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Педиатрия</a:t>
                      </a:r>
                    </a:p>
                  </a:txBody>
                  <a:tcPr marL="180000" marR="9525" marT="108000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9525" marT="108000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870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Акушерство и гинекология</a:t>
                      </a:r>
                    </a:p>
                  </a:txBody>
                  <a:tcPr marL="180000" marR="9525" marT="108000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9525" marT="108000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870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Кардиология</a:t>
                      </a:r>
                    </a:p>
                  </a:txBody>
                  <a:tcPr marL="180000" marR="9525" marT="108000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9525" marT="108000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870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Скорая медицинская помощь</a:t>
                      </a:r>
                    </a:p>
                  </a:txBody>
                  <a:tcPr marL="180000" marR="9525" marT="108000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9525" marT="108000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870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из них по стоматологии общей практики 12, по фармации - 0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9525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108000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4000" cy="67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31"/>
          <p:cNvGrpSpPr>
            <a:grpSpLocks/>
          </p:cNvGrpSpPr>
          <p:nvPr/>
        </p:nvGrpSpPr>
        <p:grpSpPr bwMode="auto">
          <a:xfrm>
            <a:off x="0" y="692696"/>
            <a:ext cx="9164638" cy="155575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13" name="Прямоугольник 12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4000" y="187325"/>
            <a:ext cx="8602663" cy="4635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ОБРАЗОВАТЕЛЬНЫЕ МЕРОПРИЯТИЯ </a:t>
            </a:r>
            <a:r>
              <a:rPr lang="en-US" altLang="ru-RU" sz="18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Cambria Math" pitchFamily="18" charset="0"/>
                <a:cs typeface="Cambria Math" pitchFamily="18" charset="0"/>
              </a:rPr>
              <a:t>EDU.ROSMINZDRAV.RU</a:t>
            </a: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Cambria Math" pitchFamily="18" charset="0"/>
                <a:cs typeface="Cambria Math" pitchFamily="18" charset="0"/>
              </a:rPr>
              <a:t>, ДЛЯ СПЕЦИАЛИСТОВ, ВСТУПАЮЩИХ В НЕПРЕРЫВНОЕ ОБРАЗОВАНИЕ С ОКТЯБРЯ 2016 ГОДА</a:t>
            </a:r>
            <a:endParaRPr lang="ru-RU" altLang="ru-RU" sz="18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484" name="AutoShape 6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0485" name="AutoShape 8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0486" name="AutoShape 18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690563" y="1635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-15875" y="831850"/>
            <a:ext cx="9144000" cy="0"/>
          </a:xfrm>
          <a:prstGeom prst="line">
            <a:avLst/>
          </a:prstGeom>
          <a:ln w="38100">
            <a:solidFill>
              <a:srgbClr val="738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4988" y="1557338"/>
          <a:ext cx="7931348" cy="4248470"/>
        </p:xfrm>
        <a:graphic>
          <a:graphicData uri="http://schemas.openxmlformats.org/drawingml/2006/table">
            <a:tbl>
              <a:tblPr/>
              <a:tblGrid>
                <a:gridCol w="6068684"/>
                <a:gridCol w="1862664"/>
              </a:tblGrid>
              <a:tr h="2499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Специальность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Количество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99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Акушерство и гинекология</a:t>
                      </a:r>
                    </a:p>
                  </a:txBody>
                  <a:tcPr marL="180000" marR="10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9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Аллергология и иммунология</a:t>
                      </a:r>
                    </a:p>
                  </a:txBody>
                  <a:tcPr marL="180000" marR="10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180000" marR="10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9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Гастроэнтерология</a:t>
                      </a:r>
                    </a:p>
                  </a:txBody>
                  <a:tcPr marL="180000" marR="10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180000" marR="10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9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Дерматовенерология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180000" marR="10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9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Инфекционные болезни</a:t>
                      </a:r>
                    </a:p>
                  </a:txBody>
                  <a:tcPr marL="180000" marR="10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180000" marR="10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9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Кардиология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9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Колопроктология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180000" marR="10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9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Косметология</a:t>
                      </a:r>
                    </a:p>
                  </a:txBody>
                  <a:tcPr marL="180000" marR="10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180000" marR="10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9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Неврология</a:t>
                      </a:r>
                    </a:p>
                  </a:txBody>
                  <a:tcPr marL="180000" marR="10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180000" marR="10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9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Общая врачебная практика (семейная медицина)</a:t>
                      </a:r>
                    </a:p>
                  </a:txBody>
                  <a:tcPr marL="180000" marR="10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9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Онкология</a:t>
                      </a:r>
                    </a:p>
                  </a:txBody>
                  <a:tcPr marL="180000" marR="10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180000" marR="10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9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Педиатрия</a:t>
                      </a:r>
                    </a:p>
                  </a:txBody>
                  <a:tcPr marL="180000" marR="10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9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Скорая медицинская помощь</a:t>
                      </a:r>
                    </a:p>
                  </a:txBody>
                  <a:tcPr marL="180000" marR="10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9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Терапия</a:t>
                      </a:r>
                    </a:p>
                  </a:txBody>
                  <a:tcPr marL="180000" marR="10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9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Хирургия</a:t>
                      </a:r>
                    </a:p>
                  </a:txBody>
                  <a:tcPr marL="180000" marR="10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180000" marR="10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9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Эндокринология</a:t>
                      </a:r>
                    </a:p>
                  </a:txBody>
                  <a:tcPr marL="180000" marR="10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180000" marR="10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 bwMode="auto">
          <a:xfrm>
            <a:off x="520700" y="909638"/>
            <a:ext cx="7969250" cy="606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tIns="36000" bIns="36000"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16 специальностей, по которым разработаны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более 14 интерактивных образовательных модулей, включая ЭОК-КР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96888" y="5949950"/>
            <a:ext cx="7969250" cy="606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tIns="36000" bIns="36000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По 30 специальностям запланированы очные образовательные мероприятия 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до окончания 2016 года, из них по стоматологии общей практики 7, по фармации - 0</a:t>
            </a:r>
          </a:p>
        </p:txBody>
      </p:sp>
      <p:grpSp>
        <p:nvGrpSpPr>
          <p:cNvPr id="15" name="Группа 31"/>
          <p:cNvGrpSpPr>
            <a:grpSpLocks/>
          </p:cNvGrpSpPr>
          <p:nvPr/>
        </p:nvGrpSpPr>
        <p:grpSpPr bwMode="auto">
          <a:xfrm>
            <a:off x="0" y="692696"/>
            <a:ext cx="9164638" cy="155575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16" name="Прямоугольник 15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2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4000" cy="67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4000" y="187325"/>
            <a:ext cx="8602663" cy="463550"/>
          </a:xfrm>
          <a:noFill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ДОПУСК К ПРОФЕССИОНАЛЬНОЙ ДЕЯТЕЛЬНОСТИ ЧЕРЕЗ СЕРТИФИКАЦИЮ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489325" y="1063625"/>
            <a:ext cx="2160588" cy="60960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Специалитет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487738" y="1982788"/>
            <a:ext cx="2160587" cy="57626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Интернатура,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ординатура 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462338" y="2828925"/>
            <a:ext cx="2160587" cy="561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Сертификация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708775" y="3890963"/>
            <a:ext cx="2159000" cy="5826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Сертификация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65113" y="3911600"/>
            <a:ext cx="5354637" cy="574675"/>
          </a:xfrm>
          <a:prstGeom prst="rect">
            <a:avLst/>
          </a:prstGeom>
          <a:solidFill>
            <a:srgbClr val="92D050">
              <a:alpha val="29000"/>
            </a:srgbClr>
          </a:solidFill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Профессиональная деятельность в течение 5 лет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51520" y="4581128"/>
            <a:ext cx="2211388" cy="568325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>
                <a:solidFill>
                  <a:schemeClr val="tx2">
                    <a:lumMod val="75000"/>
                  </a:schemeClr>
                </a:solidFill>
              </a:rPr>
              <a:t>Повышение </a:t>
            </a:r>
          </a:p>
          <a:p>
            <a:pPr algn="ctr" eaLnBrk="1" hangingPunct="1">
              <a:defRPr/>
            </a:pPr>
            <a:r>
              <a:rPr lang="ru-RU" sz="1600">
                <a:solidFill>
                  <a:schemeClr val="tx2">
                    <a:lumMod val="75000"/>
                  </a:schemeClr>
                </a:solidFill>
              </a:rPr>
              <a:t>квалификации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69875" y="5624513"/>
            <a:ext cx="2160588" cy="5826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Сертификация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621463" y="1982788"/>
            <a:ext cx="2160587" cy="6096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Профессиональная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переподготовка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516313" y="5634038"/>
            <a:ext cx="5354637" cy="573087"/>
          </a:xfrm>
          <a:prstGeom prst="rect">
            <a:avLst/>
          </a:prstGeom>
          <a:solidFill>
            <a:srgbClr val="92D050">
              <a:alpha val="29000"/>
            </a:srgbClr>
          </a:solidFill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Профессиональная деятельность в течение 5 лет</a:t>
            </a:r>
          </a:p>
        </p:txBody>
      </p:sp>
      <p:sp>
        <p:nvSpPr>
          <p:cNvPr id="15" name="Скругленный прямоугольник 26"/>
          <p:cNvSpPr>
            <a:spLocks noChangeArrowheads="1"/>
          </p:cNvSpPr>
          <p:nvPr/>
        </p:nvSpPr>
        <p:spPr bwMode="auto">
          <a:xfrm>
            <a:off x="6659563" y="5053013"/>
            <a:ext cx="2211387" cy="568325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>
                <a:solidFill>
                  <a:schemeClr val="tx2">
                    <a:lumMod val="75000"/>
                  </a:schemeClr>
                </a:solidFill>
              </a:rPr>
              <a:t>Повышение </a:t>
            </a:r>
          </a:p>
          <a:p>
            <a:pPr algn="ctr" eaLnBrk="1" hangingPunct="1">
              <a:defRPr/>
            </a:pPr>
            <a:r>
              <a:rPr lang="ru-RU" sz="1600">
                <a:solidFill>
                  <a:schemeClr val="tx2">
                    <a:lumMod val="75000"/>
                  </a:schemeClr>
                </a:solidFill>
              </a:rPr>
              <a:t>квалификации</a:t>
            </a:r>
          </a:p>
        </p:txBody>
      </p:sp>
      <p:sp>
        <p:nvSpPr>
          <p:cNvPr id="16" name="Стрелка вправо 15"/>
          <p:cNvSpPr/>
          <p:nvPr/>
        </p:nvSpPr>
        <p:spPr bwMode="auto">
          <a:xfrm rot="5400000">
            <a:off x="4443413" y="2635250"/>
            <a:ext cx="228600" cy="142875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6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 bwMode="auto">
          <a:xfrm rot="5400000">
            <a:off x="4341019" y="3567906"/>
            <a:ext cx="428625" cy="169863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6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 bwMode="auto">
          <a:xfrm rot="5400000">
            <a:off x="1029294" y="5313164"/>
            <a:ext cx="484585" cy="157163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6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 bwMode="auto">
          <a:xfrm rot="16200000">
            <a:off x="7504112" y="4684713"/>
            <a:ext cx="555625" cy="158750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6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 bwMode="auto">
          <a:xfrm>
            <a:off x="5772150" y="2203450"/>
            <a:ext cx="774700" cy="134938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6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 bwMode="auto">
          <a:xfrm rot="10800000">
            <a:off x="5640388" y="4119563"/>
            <a:ext cx="1038225" cy="158750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6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 bwMode="auto">
          <a:xfrm>
            <a:off x="2478088" y="5840413"/>
            <a:ext cx="1038225" cy="158750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6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17" name="AutoShape 6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18" name="AutoShape 8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19" name="AutoShape 18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690563" y="1635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 bwMode="auto">
          <a:xfrm rot="5400000">
            <a:off x="4443413" y="1755775"/>
            <a:ext cx="228600" cy="142875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6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 bwMode="auto">
          <a:xfrm rot="9072324" flipV="1">
            <a:off x="5688013" y="2630488"/>
            <a:ext cx="865187" cy="152400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6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2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43925" y="6356350"/>
            <a:ext cx="561975" cy="365125"/>
          </a:xfrm>
          <a:noFill/>
        </p:spPr>
        <p:txBody>
          <a:bodyPr/>
          <a:lstStyle/>
          <a:p>
            <a:fld id="{873A40BD-A0F6-4D9C-BB66-C92B5235372B}" type="slidenum">
              <a:rPr lang="en-GB" altLang="ru-RU" sz="1600">
                <a:solidFill>
                  <a:schemeClr val="tx2">
                    <a:lumMod val="75000"/>
                  </a:schemeClr>
                </a:solidFill>
              </a:rPr>
              <a:pPr/>
              <a:t>3</a:t>
            </a:fld>
            <a:endParaRPr lang="en-GB" altLang="ru-RU" sz="160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38100">
            <a:solidFill>
              <a:srgbClr val="738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1"/>
          <p:cNvGrpSpPr>
            <a:grpSpLocks/>
          </p:cNvGrpSpPr>
          <p:nvPr/>
        </p:nvGrpSpPr>
        <p:grpSpPr bwMode="auto">
          <a:xfrm>
            <a:off x="-20638" y="692696"/>
            <a:ext cx="9164638" cy="155575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32" name="Прямоугольник 31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38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71530" cy="46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40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4000" y="187325"/>
            <a:ext cx="8602663" cy="463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ДОПУСК К ПРОФЕССИОНАЛЬНОЙ ДЕЯТЕЛЬНОСТИ</a:t>
            </a:r>
            <a:b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ЧЕРЕЗ ПРОЦЕДУРУ АККРЕДИТАЦИИ</a:t>
            </a:r>
          </a:p>
        </p:txBody>
      </p:sp>
      <p:sp>
        <p:nvSpPr>
          <p:cNvPr id="5124" name="AutoShape 6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25" name="AutoShape 8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26" name="AutoShape 18" descr="http://ru.stockfresh.com/thumbs/anatolym/225603_3d-%D0%BB%D1%8E%D0%B4%D0%B8-%D0%B2%D0%B5%D1%80%D0%B5%D0%B2%D0%BA%D1%83-%D0%BF%D1%80%D1%8B%D0%B6%D0%BA%D0%B8-%D0%B1%D0%B5%D0%BB%D1%8B%D0%B9-%D1%84%D0%BE%D0%BD.jpg"/>
          <p:cNvSpPr>
            <a:spLocks noChangeAspect="1" noChangeArrowheads="1"/>
          </p:cNvSpPr>
          <p:nvPr/>
        </p:nvSpPr>
        <p:spPr bwMode="auto">
          <a:xfrm>
            <a:off x="690563" y="1635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Стрелка вправо 55"/>
          <p:cNvSpPr/>
          <p:nvPr/>
        </p:nvSpPr>
        <p:spPr bwMode="auto">
          <a:xfrm rot="5400000">
            <a:off x="7198520" y="2637631"/>
            <a:ext cx="1947862" cy="142875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236538" y="1241425"/>
            <a:ext cx="2895600" cy="296863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 err="1">
                <a:solidFill>
                  <a:schemeClr val="tx2">
                    <a:lumMod val="75000"/>
                  </a:schemeClr>
                </a:solidFill>
              </a:rPr>
              <a:t>Специалитет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 bwMode="auto">
          <a:xfrm>
            <a:off x="179512" y="1916832"/>
            <a:ext cx="2895600" cy="28892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Ординатура </a:t>
            </a:r>
          </a:p>
        </p:txBody>
      </p:sp>
      <p:sp>
        <p:nvSpPr>
          <p:cNvPr id="5131" name="Скругленный прямоугольник 58"/>
          <p:cNvSpPr>
            <a:spLocks noChangeArrowheads="1"/>
          </p:cNvSpPr>
          <p:nvPr/>
        </p:nvSpPr>
        <p:spPr bwMode="auto">
          <a:xfrm>
            <a:off x="236538" y="2735263"/>
            <a:ext cx="2895600" cy="6778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/>
            <a:r>
              <a:rPr lang="ru-RU" altLang="ru-RU" sz="1400" b="1">
                <a:solidFill>
                  <a:schemeClr val="tx2">
                    <a:lumMod val="75000"/>
                  </a:schemeClr>
                </a:solidFill>
              </a:rPr>
              <a:t>Первичная специализированная аккредитация</a:t>
            </a:r>
          </a:p>
        </p:txBody>
      </p:sp>
      <p:sp>
        <p:nvSpPr>
          <p:cNvPr id="5132" name="Скругленный прямоугольник 59"/>
          <p:cNvSpPr>
            <a:spLocks noChangeArrowheads="1"/>
          </p:cNvSpPr>
          <p:nvPr/>
        </p:nvSpPr>
        <p:spPr bwMode="auto">
          <a:xfrm>
            <a:off x="236538" y="3781425"/>
            <a:ext cx="8602662" cy="312738"/>
          </a:xfrm>
          <a:prstGeom prst="rect">
            <a:avLst/>
          </a:prstGeom>
          <a:solidFill>
            <a:srgbClr val="92D050">
              <a:alpha val="29000"/>
            </a:srgbClr>
          </a:solidFill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</a:rPr>
              <a:t>Профессиональная деятельность в течение 5 лет</a:t>
            </a:r>
          </a:p>
        </p:txBody>
      </p:sp>
      <p:sp>
        <p:nvSpPr>
          <p:cNvPr id="61" name="Прямоугольник 60"/>
          <p:cNvSpPr/>
          <p:nvPr/>
        </p:nvSpPr>
        <p:spPr bwMode="auto">
          <a:xfrm>
            <a:off x="5661595" y="2217737"/>
            <a:ext cx="2224088" cy="50800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Профессиональная 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переподготовка</a:t>
            </a:r>
          </a:p>
        </p:txBody>
      </p:sp>
      <p:sp>
        <p:nvSpPr>
          <p:cNvPr id="64" name="Стрелка вправо 63"/>
          <p:cNvSpPr/>
          <p:nvPr/>
        </p:nvSpPr>
        <p:spPr bwMode="auto">
          <a:xfrm flipV="1">
            <a:off x="3255963" y="1328738"/>
            <a:ext cx="2352675" cy="122237"/>
          </a:xfrm>
          <a:prstGeom prst="rightArrow">
            <a:avLst>
              <a:gd name="adj1" fmla="val 50000"/>
              <a:gd name="adj2" fmla="val 232887"/>
            </a:avLst>
          </a:prstGeom>
          <a:solidFill>
            <a:schemeClr val="accent5">
              <a:lumMod val="2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37" name="Скругленный прямоугольник 64"/>
          <p:cNvSpPr>
            <a:spLocks noChangeArrowheads="1"/>
          </p:cNvSpPr>
          <p:nvPr/>
        </p:nvSpPr>
        <p:spPr bwMode="auto">
          <a:xfrm>
            <a:off x="244475" y="6350000"/>
            <a:ext cx="8661400" cy="314325"/>
          </a:xfrm>
          <a:prstGeom prst="rect">
            <a:avLst/>
          </a:prstGeom>
          <a:solidFill>
            <a:srgbClr val="92D050">
              <a:alpha val="29000"/>
            </a:srgbClr>
          </a:solidFill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</a:rPr>
              <a:t>Профессиональная деятельность в течение 5 лет</a:t>
            </a:r>
          </a:p>
        </p:txBody>
      </p:sp>
      <p:sp>
        <p:nvSpPr>
          <p:cNvPr id="66" name="Стрелка вправо 65"/>
          <p:cNvSpPr/>
          <p:nvPr/>
        </p:nvSpPr>
        <p:spPr bwMode="auto">
          <a:xfrm rot="10244917">
            <a:off x="3227388" y="1776413"/>
            <a:ext cx="2408237" cy="136525"/>
          </a:xfrm>
          <a:prstGeom prst="rightArrow">
            <a:avLst>
              <a:gd name="adj1" fmla="val 50000"/>
              <a:gd name="adj2" fmla="val 353803"/>
            </a:avLst>
          </a:prstGeom>
          <a:solidFill>
            <a:schemeClr val="accent5">
              <a:lumMod val="2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39" name="Скругленный прямоугольник 66"/>
          <p:cNvSpPr>
            <a:spLocks noChangeArrowheads="1"/>
          </p:cNvSpPr>
          <p:nvPr/>
        </p:nvSpPr>
        <p:spPr bwMode="auto">
          <a:xfrm>
            <a:off x="236538" y="4835525"/>
            <a:ext cx="2895600" cy="5762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/>
            <a:r>
              <a:rPr lang="ru-RU" altLang="ru-RU" sz="1400" b="1">
                <a:solidFill>
                  <a:schemeClr val="tx2">
                    <a:lumMod val="75000"/>
                  </a:schemeClr>
                </a:solidFill>
              </a:rPr>
              <a:t>Периодическая аккредитация</a:t>
            </a:r>
          </a:p>
        </p:txBody>
      </p:sp>
      <p:sp>
        <p:nvSpPr>
          <p:cNvPr id="5140" name="Скругленный прямоугольник 67"/>
          <p:cNvSpPr>
            <a:spLocks noChangeArrowheads="1"/>
          </p:cNvSpPr>
          <p:nvPr/>
        </p:nvSpPr>
        <p:spPr bwMode="auto">
          <a:xfrm>
            <a:off x="6011863" y="4835525"/>
            <a:ext cx="2873375" cy="5762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/>
            <a:r>
              <a:rPr lang="ru-RU" altLang="ru-RU" sz="1400" b="1">
                <a:solidFill>
                  <a:schemeClr val="tx2">
                    <a:lumMod val="75000"/>
                  </a:schemeClr>
                </a:solidFill>
              </a:rPr>
              <a:t>Периодическая аккредитация</a:t>
            </a:r>
          </a:p>
        </p:txBody>
      </p:sp>
      <p:sp>
        <p:nvSpPr>
          <p:cNvPr id="5142" name="Скругленный прямоугольник 69"/>
          <p:cNvSpPr>
            <a:spLocks noChangeArrowheads="1"/>
          </p:cNvSpPr>
          <p:nvPr/>
        </p:nvSpPr>
        <p:spPr bwMode="auto">
          <a:xfrm>
            <a:off x="5705475" y="1143000"/>
            <a:ext cx="3179763" cy="485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/>
            <a:r>
              <a:rPr lang="ru-RU" altLang="ru-RU" sz="1400" b="1">
                <a:solidFill>
                  <a:schemeClr val="tx2">
                    <a:lumMod val="75000"/>
                  </a:schemeClr>
                </a:solidFill>
              </a:rPr>
              <a:t>Первичная аккредитация</a:t>
            </a:r>
          </a:p>
        </p:txBody>
      </p:sp>
      <p:sp>
        <p:nvSpPr>
          <p:cNvPr id="71" name="Стрелка вправо 70"/>
          <p:cNvSpPr/>
          <p:nvPr/>
        </p:nvSpPr>
        <p:spPr bwMode="auto">
          <a:xfrm rot="5400000">
            <a:off x="1554163" y="1643062"/>
            <a:ext cx="260350" cy="142875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2" name="Стрелка вправо 71"/>
          <p:cNvSpPr/>
          <p:nvPr/>
        </p:nvSpPr>
        <p:spPr bwMode="auto">
          <a:xfrm rot="5400000">
            <a:off x="1455738" y="2400300"/>
            <a:ext cx="457200" cy="142875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3" name="Стрелка вправо 72"/>
          <p:cNvSpPr/>
          <p:nvPr/>
        </p:nvSpPr>
        <p:spPr bwMode="auto">
          <a:xfrm rot="5400000">
            <a:off x="1564481" y="3521869"/>
            <a:ext cx="258763" cy="142875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" name="Стрелка вправо 73"/>
          <p:cNvSpPr/>
          <p:nvPr/>
        </p:nvSpPr>
        <p:spPr bwMode="auto">
          <a:xfrm rot="5400000">
            <a:off x="7265988" y="4559300"/>
            <a:ext cx="339725" cy="142875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5" name="Стрелка вправо 74"/>
          <p:cNvSpPr/>
          <p:nvPr/>
        </p:nvSpPr>
        <p:spPr bwMode="auto">
          <a:xfrm rot="5400000" flipH="1" flipV="1">
            <a:off x="1488281" y="4533107"/>
            <a:ext cx="369887" cy="165100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6" name="Стрелка вправо 75"/>
          <p:cNvSpPr/>
          <p:nvPr/>
        </p:nvSpPr>
        <p:spPr bwMode="auto">
          <a:xfrm rot="10101964" flipV="1">
            <a:off x="3219899" y="2648882"/>
            <a:ext cx="2366912" cy="120371"/>
          </a:xfrm>
          <a:prstGeom prst="rightArrow">
            <a:avLst>
              <a:gd name="adj1" fmla="val 50000"/>
              <a:gd name="adj2" fmla="val 260656"/>
            </a:avLst>
          </a:prstGeom>
          <a:solidFill>
            <a:schemeClr val="accent5">
              <a:lumMod val="2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7" name="Стрелка вправо 76"/>
          <p:cNvSpPr/>
          <p:nvPr/>
        </p:nvSpPr>
        <p:spPr bwMode="auto">
          <a:xfrm rot="5400000">
            <a:off x="7160419" y="5680869"/>
            <a:ext cx="563563" cy="155575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8" name="Стрелка вправо 77"/>
          <p:cNvSpPr/>
          <p:nvPr/>
        </p:nvSpPr>
        <p:spPr bwMode="auto">
          <a:xfrm rot="5400000" flipH="1" flipV="1">
            <a:off x="1408907" y="5628481"/>
            <a:ext cx="571500" cy="163513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51520" y="4149080"/>
            <a:ext cx="8568952" cy="2841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Непрерывное медицинское (фармацевтическое) образование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277813" y="6026150"/>
            <a:ext cx="8629650" cy="2841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Непрерывное медицинское (фармацевтическое) образование</a:t>
            </a:r>
          </a:p>
        </p:txBody>
      </p:sp>
      <p:sp>
        <p:nvSpPr>
          <p:cNvPr id="515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43925" y="6356350"/>
            <a:ext cx="561975" cy="365125"/>
          </a:xfrm>
          <a:noFill/>
        </p:spPr>
        <p:txBody>
          <a:bodyPr/>
          <a:lstStyle/>
          <a:p>
            <a:fld id="{64B8C5F2-86CD-488C-ACB9-0F4CFCF0749C}" type="slidenum">
              <a:rPr lang="en-GB" altLang="ru-RU">
                <a:solidFill>
                  <a:schemeClr val="tx2">
                    <a:lumMod val="75000"/>
                  </a:schemeClr>
                </a:solidFill>
              </a:rPr>
              <a:pPr/>
              <a:t>4</a:t>
            </a:fld>
            <a:endParaRPr lang="en-GB" altLang="ru-RU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6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71530" cy="46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Группа 31"/>
          <p:cNvGrpSpPr>
            <a:grpSpLocks/>
          </p:cNvGrpSpPr>
          <p:nvPr/>
        </p:nvGrpSpPr>
        <p:grpSpPr bwMode="auto">
          <a:xfrm>
            <a:off x="-20638" y="692696"/>
            <a:ext cx="9164638" cy="155575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38" name="Прямоугольник 37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73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трелка вниз 46"/>
          <p:cNvSpPr/>
          <p:nvPr/>
        </p:nvSpPr>
        <p:spPr>
          <a:xfrm>
            <a:off x="1403648" y="3717032"/>
            <a:ext cx="1778019" cy="1152128"/>
          </a:xfrm>
          <a:prstGeom prst="downArrow">
            <a:avLst>
              <a:gd name="adj1" fmla="val 35757"/>
              <a:gd name="adj2" fmla="val 71778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/>
          <a:lstStyle/>
          <a:p>
            <a:pPr algn="ctr">
              <a:lnSpc>
                <a:spcPts val="1600"/>
              </a:lnSpc>
            </a:pPr>
            <a:endParaRPr lang="ru-RU" sz="15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Выноска со стрелками влево/вправо 52"/>
          <p:cNvSpPr/>
          <p:nvPr/>
        </p:nvSpPr>
        <p:spPr>
          <a:xfrm>
            <a:off x="3779912" y="1772816"/>
            <a:ext cx="1584176" cy="1944216"/>
          </a:xfrm>
          <a:prstGeom prst="leftRightArrowCallout">
            <a:avLst>
              <a:gd name="adj1" fmla="val 25000"/>
              <a:gd name="adj2" fmla="val 23236"/>
              <a:gd name="adj3" fmla="val 25000"/>
              <a:gd name="adj4" fmla="val 16629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ятиугольник 26"/>
          <p:cNvSpPr/>
          <p:nvPr/>
        </p:nvSpPr>
        <p:spPr>
          <a:xfrm rot="5400000">
            <a:off x="1511660" y="1448780"/>
            <a:ext cx="1728192" cy="2808312"/>
          </a:xfrm>
          <a:prstGeom prst="homePlate">
            <a:avLst>
              <a:gd name="adj" fmla="val 0"/>
            </a:avLst>
          </a:prstGeom>
          <a:noFill/>
          <a:ln w="3175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lnSpc>
                <a:spcPts val="1600"/>
              </a:lnSpc>
              <a:defRPr/>
            </a:pPr>
            <a:r>
              <a:rPr lang="ru-RU" sz="1500" dirty="0" smtClean="0">
                <a:solidFill>
                  <a:schemeClr val="tx1"/>
                </a:solidFill>
              </a:rPr>
              <a:t>Обучение по программам подготовки кадров высшей квалификации по программам ординатуры </a:t>
            </a:r>
            <a:r>
              <a:rPr lang="ru-RU" sz="1500" dirty="0">
                <a:solidFill>
                  <a:schemeClr val="tx1"/>
                </a:solidFill>
              </a:rPr>
              <a:t>в соответствии с федеральными государственными </a:t>
            </a:r>
            <a:r>
              <a:rPr lang="ru-RU" sz="1500" dirty="0" smtClean="0">
                <a:solidFill>
                  <a:schemeClr val="tx1"/>
                </a:solidFill>
              </a:rPr>
              <a:t> образовательными стандартами </a:t>
            </a:r>
            <a:r>
              <a:rPr lang="ru-RU" sz="1500" dirty="0">
                <a:solidFill>
                  <a:schemeClr val="tx1"/>
                </a:solidFill>
              </a:rPr>
              <a:t>(1-5 лет</a:t>
            </a:r>
            <a:r>
              <a:rPr lang="ru-RU" sz="1500" dirty="0" smtClean="0">
                <a:solidFill>
                  <a:schemeClr val="tx1"/>
                </a:solidFill>
              </a:rPr>
              <a:t>)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ятиугольник 24"/>
          <p:cNvSpPr/>
          <p:nvPr/>
        </p:nvSpPr>
        <p:spPr>
          <a:xfrm rot="5400000">
            <a:off x="4139952" y="-2259632"/>
            <a:ext cx="864096" cy="7200800"/>
          </a:xfrm>
          <a:prstGeom prst="homePlate">
            <a:avLst>
              <a:gd name="adj" fmla="val 0"/>
            </a:avLst>
          </a:prstGeom>
          <a:noFill/>
          <a:ln w="1905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lnSpc>
                <a:spcPts val="1600"/>
              </a:lnSpc>
              <a:defRPr/>
            </a:pP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1600"/>
              </a:lnSpc>
              <a:defRPr/>
            </a:pP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1600"/>
              </a:lnSpc>
              <a:defRPr/>
            </a:pPr>
            <a:r>
              <a:rPr lang="ru-RU" dirty="0">
                <a:solidFill>
                  <a:schemeClr val="tx1"/>
                </a:solidFill>
              </a:rPr>
              <a:t>Высшее образование в соответствии с федеральными  государственными образовательными стандартами 3-го поколения по специальностям группы «Здравоохранение» (5-6 лет)</a:t>
            </a:r>
          </a:p>
          <a:p>
            <a:pPr algn="ctr">
              <a:lnSpc>
                <a:spcPts val="1600"/>
              </a:lnSpc>
              <a:defRPr/>
            </a:pP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64088" y="1988840"/>
            <a:ext cx="2808312" cy="1728192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/>
          <a:lstStyle/>
          <a:p>
            <a:pPr algn="ctr">
              <a:defRPr/>
            </a:pPr>
            <a:r>
              <a:rPr lang="ru-RU" sz="1500" dirty="0" smtClean="0">
                <a:solidFill>
                  <a:schemeClr val="tx1"/>
                </a:solidFill>
              </a:rPr>
              <a:t>-врач-стоматолог</a:t>
            </a:r>
          </a:p>
          <a:p>
            <a:pPr algn="ctr">
              <a:defRPr/>
            </a:pPr>
            <a:r>
              <a:rPr lang="ru-RU" sz="1500" dirty="0" smtClean="0">
                <a:solidFill>
                  <a:schemeClr val="tx1"/>
                </a:solidFill>
              </a:rPr>
              <a:t>-провизор</a:t>
            </a:r>
          </a:p>
          <a:p>
            <a:pPr algn="ctr">
              <a:defRPr/>
            </a:pPr>
            <a:r>
              <a:rPr lang="ru-RU" sz="1500" dirty="0" smtClean="0">
                <a:solidFill>
                  <a:schemeClr val="tx1"/>
                </a:solidFill>
              </a:rPr>
              <a:t>-врач терапевт участковый</a:t>
            </a:r>
          </a:p>
          <a:p>
            <a:pPr algn="ctr">
              <a:defRPr/>
            </a:pPr>
            <a:r>
              <a:rPr lang="ru-RU" sz="1500" dirty="0" smtClean="0">
                <a:solidFill>
                  <a:schemeClr val="tx1"/>
                </a:solidFill>
              </a:rPr>
              <a:t>-врач педиатр участковый</a:t>
            </a:r>
          </a:p>
          <a:p>
            <a:pPr algn="ctr">
              <a:defRPr/>
            </a:pPr>
            <a:r>
              <a:rPr lang="ru-RU" sz="1500" dirty="0" smtClean="0">
                <a:solidFill>
                  <a:schemeClr val="tx1"/>
                </a:solidFill>
              </a:rPr>
              <a:t>-врач скорой помощи</a:t>
            </a:r>
            <a:endParaRPr lang="ru-RU" sz="1500" dirty="0">
              <a:solidFill>
                <a:schemeClr val="tx1"/>
              </a:solidFill>
            </a:endParaRPr>
          </a:p>
        </p:txBody>
      </p:sp>
      <p:grpSp>
        <p:nvGrpSpPr>
          <p:cNvPr id="23" name="Группа 31"/>
          <p:cNvGrpSpPr>
            <a:grpSpLocks/>
          </p:cNvGrpSpPr>
          <p:nvPr/>
        </p:nvGrpSpPr>
        <p:grpSpPr bwMode="auto">
          <a:xfrm>
            <a:off x="0" y="620713"/>
            <a:ext cx="9164638" cy="155575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24" name="Прямоугольник 23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21852" y="784226"/>
              <a:ext cx="362877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8963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599406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764506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36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71530" cy="46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23167" y="116632"/>
            <a:ext cx="8218532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None/>
              <a:defRPr sz="2000" b="1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ru-RU" dirty="0"/>
              <a:t>Изменения высшего медицинского и фармацевтического образования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779912" y="2564904"/>
            <a:ext cx="1584176" cy="288032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/>
          <a:lstStyle/>
          <a:p>
            <a:pPr algn="ctr">
              <a:lnSpc>
                <a:spcPts val="1000"/>
              </a:lnSpc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Первичная</a:t>
            </a:r>
          </a:p>
          <a:p>
            <a:pPr algn="ctr">
              <a:lnSpc>
                <a:spcPts val="1000"/>
              </a:lnSpc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аккредитация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403648" y="4005064"/>
            <a:ext cx="1800200" cy="504056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/>
          <a:lstStyle/>
          <a:p>
            <a:pPr algn="ctr">
              <a:lnSpc>
                <a:spcPts val="1000"/>
              </a:lnSpc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Первичная специализированная </a:t>
            </a:r>
          </a:p>
          <a:p>
            <a:pPr algn="ctr">
              <a:lnSpc>
                <a:spcPts val="1000"/>
              </a:lnSpc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аккредитация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971600" y="4869160"/>
            <a:ext cx="2952328" cy="108012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/>
          <a:lstStyle/>
          <a:p>
            <a:pPr algn="ctr">
              <a:defRPr/>
            </a:pPr>
            <a:r>
              <a:rPr lang="ru-RU" sz="1500" dirty="0" smtClean="0">
                <a:solidFill>
                  <a:schemeClr val="tx1"/>
                </a:solidFill>
              </a:rPr>
              <a:t>Специализированная медицинская помощь </a:t>
            </a:r>
          </a:p>
          <a:p>
            <a:pPr algn="ctr">
              <a:defRPr/>
            </a:pPr>
            <a:r>
              <a:rPr lang="ru-RU" sz="1500" dirty="0" smtClean="0">
                <a:solidFill>
                  <a:schemeClr val="tx1"/>
                </a:solidFill>
              </a:rPr>
              <a:t>(поликлиника, стационар, </a:t>
            </a:r>
          </a:p>
          <a:p>
            <a:pPr algn="ctr">
              <a:defRPr/>
            </a:pPr>
            <a:r>
              <a:rPr lang="ru-RU" sz="1500" dirty="0" smtClean="0">
                <a:solidFill>
                  <a:schemeClr val="tx1"/>
                </a:solidFill>
              </a:rPr>
              <a:t>все специальности).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64" name="Тройная стрелка влево/вправо/вверх 63"/>
          <p:cNvSpPr/>
          <p:nvPr/>
        </p:nvSpPr>
        <p:spPr>
          <a:xfrm rot="8422352">
            <a:off x="3958299" y="3853536"/>
            <a:ext cx="1800200" cy="1373498"/>
          </a:xfrm>
          <a:prstGeom prst="leftRightUpArrow">
            <a:avLst>
              <a:gd name="adj1" fmla="val 34705"/>
              <a:gd name="adj2" fmla="val 25000"/>
              <a:gd name="adj3" fmla="val 25000"/>
            </a:avLst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364088" y="4869160"/>
            <a:ext cx="2952328" cy="108012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/>
          <a:lstStyle/>
          <a:p>
            <a:pPr algn="ctr">
              <a:defRPr/>
            </a:pPr>
            <a:r>
              <a:rPr lang="ru-RU" sz="1500" dirty="0" smtClean="0">
                <a:solidFill>
                  <a:schemeClr val="tx1"/>
                </a:solidFill>
              </a:rPr>
              <a:t>Профессиональная деятельность.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 rot="19279538">
            <a:off x="3891506" y="4086659"/>
            <a:ext cx="1647800" cy="372846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Периодическая аккредитация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211960" y="2924944"/>
            <a:ext cx="72008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Номер слайда 64"/>
          <p:cNvSpPr>
            <a:spLocks noGrp="1"/>
          </p:cNvSpPr>
          <p:nvPr>
            <p:ph type="sldNum" sz="quarter" idx="12"/>
          </p:nvPr>
        </p:nvSpPr>
        <p:spPr>
          <a:xfrm>
            <a:off x="8557592" y="6492875"/>
            <a:ext cx="586408" cy="365125"/>
          </a:xfrm>
        </p:spPr>
        <p:txBody>
          <a:bodyPr/>
          <a:lstStyle/>
          <a:p>
            <a:pPr>
              <a:defRPr/>
            </a:pPr>
            <a:fld id="{9FB529F0-CFB5-4488-81D0-0CCFD6778A02}" type="slidenum">
              <a:rPr lang="ru-RU" sz="1400" b="1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52004" y="2780928"/>
            <a:ext cx="4049937" cy="4005062"/>
            <a:chOff x="741023" y="2852937"/>
            <a:chExt cx="5081489" cy="4005062"/>
          </a:xfrm>
        </p:grpSpPr>
        <p:sp>
          <p:nvSpPr>
            <p:cNvPr id="23" name="Равнобедренный треугольник 22"/>
            <p:cNvSpPr/>
            <p:nvPr/>
          </p:nvSpPr>
          <p:spPr>
            <a:xfrm>
              <a:off x="971589" y="2852937"/>
              <a:ext cx="4850923" cy="4005062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741023" y="3212977"/>
              <a:ext cx="4165918" cy="1512168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233" tIns="113233" rIns="113233" bIns="11323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Федеральный закон от 21.11.2011 №323-ФЗ «Об основах охраны здоровья граждан в Российской Федерации»</a:t>
              </a:r>
              <a:endParaRPr lang="ru-RU" sz="1600" kern="12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62128" y="4855468"/>
              <a:ext cx="4123708" cy="877789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094" tIns="114094" rIns="114094" bIns="11409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Ведомственные нормативные правовые акты Минздрава России</a:t>
              </a:r>
              <a:endParaRPr lang="ru-RU" sz="1600" kern="1200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52356" y="5811433"/>
              <a:ext cx="4169365" cy="927052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908" tIns="111908" rIns="111908" bIns="11190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Методические рекомендации, типовые регламенты и иные документы Методического  центра аккредитации</a:t>
              </a:r>
              <a:endParaRPr lang="ru-RU" sz="1600" kern="1200" dirty="0"/>
            </a:p>
          </p:txBody>
        </p:sp>
      </p:grpSp>
      <p:sp>
        <p:nvSpPr>
          <p:cNvPr id="7" name="Прямоугольник 13"/>
          <p:cNvSpPr txBox="1">
            <a:spLocks noChangeArrowheads="1"/>
          </p:cNvSpPr>
          <p:nvPr/>
        </p:nvSpPr>
        <p:spPr bwMode="auto">
          <a:xfrm>
            <a:off x="87256" y="1903776"/>
            <a:ext cx="3764664" cy="877152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ru-RU" sz="1600" dirty="0" smtClean="0"/>
              <a:t>Иерархия нормативно-правовой системы, </a:t>
            </a:r>
          </a:p>
          <a:p>
            <a:pPr>
              <a:defRPr/>
            </a:pPr>
            <a:r>
              <a:rPr lang="ru-RU" sz="1600" dirty="0" smtClean="0"/>
              <a:t>регулирующей процедуру </a:t>
            </a:r>
          </a:p>
          <a:p>
            <a:pPr>
              <a:defRPr/>
            </a:pPr>
            <a:r>
              <a:rPr lang="ru-RU" sz="1600" dirty="0" smtClean="0"/>
              <a:t>аккредитации специалистов</a:t>
            </a:r>
          </a:p>
        </p:txBody>
      </p:sp>
      <p:sp>
        <p:nvSpPr>
          <p:cNvPr id="11" name="Прямоугольник 13"/>
          <p:cNvSpPr txBox="1">
            <a:spLocks noChangeArrowheads="1"/>
          </p:cNvSpPr>
          <p:nvPr/>
        </p:nvSpPr>
        <p:spPr bwMode="auto">
          <a:xfrm>
            <a:off x="204788" y="692697"/>
            <a:ext cx="8759700" cy="1080120"/>
          </a:xfrm>
          <a:prstGeom prst="rect">
            <a:avLst/>
          </a:prstGeom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180975" algn="l">
              <a:buFontTx/>
              <a:buChar char="-"/>
              <a:defRPr/>
            </a:pPr>
            <a:r>
              <a:rPr lang="ru-RU" sz="1400" b="0" dirty="0" smtClean="0"/>
              <a:t>до 1 января 2016 года отсутствовало нормативно-правовое регулирование системы аккредитации специалиста;</a:t>
            </a:r>
          </a:p>
          <a:p>
            <a:pPr marL="180975" algn="l">
              <a:buFontTx/>
              <a:buChar char="-"/>
              <a:defRPr/>
            </a:pPr>
            <a:r>
              <a:rPr lang="ru-RU" sz="1400" b="0" dirty="0" smtClean="0"/>
              <a:t>статья 69 Федерального закона №323-ФЗ не содержала норм, разъясняющих систему и процедуру аккредитации специалистов;</a:t>
            </a:r>
          </a:p>
          <a:p>
            <a:pPr marL="180975" algn="l">
              <a:defRPr/>
            </a:pPr>
            <a:r>
              <a:rPr lang="ru-RU" sz="1400" b="0" dirty="0" smtClean="0"/>
              <a:t>- отсутствовали полномочия по организации проведения аккредитации специалистов  и утверждению подзаконных нормативных правовых актов. </a:t>
            </a:r>
          </a:p>
        </p:txBody>
      </p:sp>
      <p:grpSp>
        <p:nvGrpSpPr>
          <p:cNvPr id="8" name="Группа 31"/>
          <p:cNvGrpSpPr>
            <a:grpSpLocks/>
          </p:cNvGrpSpPr>
          <p:nvPr/>
        </p:nvGrpSpPr>
        <p:grpSpPr bwMode="auto">
          <a:xfrm>
            <a:off x="-20638" y="537121"/>
            <a:ext cx="9164638" cy="155575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9" name="Прямоугольник 8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8" name="Прямоугольник 13"/>
          <p:cNvSpPr txBox="1">
            <a:spLocks noChangeArrowheads="1"/>
          </p:cNvSpPr>
          <p:nvPr/>
        </p:nvSpPr>
        <p:spPr bwMode="auto">
          <a:xfrm>
            <a:off x="611560" y="0"/>
            <a:ext cx="8532440" cy="4766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None/>
              <a:defRPr sz="2000" b="1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ru-RU" sz="1800" dirty="0"/>
              <a:t>  СТРУКТУРА НОРМАТИВНО-ПРАВОВОГО И МЕТОДИЧЕСКОГО РЕГУЛИРОВАНИЯ </a:t>
            </a:r>
          </a:p>
          <a:p>
            <a:r>
              <a:rPr lang="ru-RU" sz="1800" dirty="0"/>
              <a:t>ПРОЦЕДУРЫ АККРЕДИТАЦИИ СПЕЦИАЛИСТОВ</a:t>
            </a:r>
          </a:p>
        </p:txBody>
      </p:sp>
      <p:pic>
        <p:nvPicPr>
          <p:cNvPr id="19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530" cy="46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Номер слайда 64"/>
          <p:cNvSpPr>
            <a:spLocks noGrp="1"/>
          </p:cNvSpPr>
          <p:nvPr>
            <p:ph type="sldNum" sz="quarter" idx="12"/>
          </p:nvPr>
        </p:nvSpPr>
        <p:spPr>
          <a:xfrm>
            <a:off x="8557592" y="6492875"/>
            <a:ext cx="586408" cy="365125"/>
          </a:xfrm>
        </p:spPr>
        <p:txBody>
          <a:bodyPr/>
          <a:lstStyle/>
          <a:p>
            <a:pPr>
              <a:defRPr/>
            </a:pPr>
            <a:fld id="{9FB529F0-CFB5-4488-81D0-0CCFD6778A02}" type="slidenum">
              <a:rPr lang="ru-RU" sz="1400" b="1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49720" y="2137802"/>
            <a:ext cx="5040560" cy="224676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-выдача </a:t>
            </a:r>
            <a:r>
              <a:rPr lang="ru-RU" sz="1400" dirty="0"/>
              <a:t>сертификатов пролонгирована до 2021 года, а право на осуществление медицинской деятельности на основании сертификатов специалиста – до 2026 </a:t>
            </a:r>
            <a:r>
              <a:rPr lang="ru-RU" sz="1400" dirty="0" smtClean="0"/>
              <a:t>года</a:t>
            </a:r>
            <a:endParaRPr lang="ru-RU" sz="1400" dirty="0"/>
          </a:p>
          <a:p>
            <a:pPr algn="just"/>
            <a:r>
              <a:rPr lang="ru-RU" sz="1400" dirty="0" smtClean="0"/>
              <a:t>-регламентирована </a:t>
            </a:r>
            <a:r>
              <a:rPr lang="ru-RU" sz="1400" dirty="0" err="1" smtClean="0"/>
              <a:t>этапность</a:t>
            </a:r>
            <a:r>
              <a:rPr lang="ru-RU" sz="1400" dirty="0" smtClean="0"/>
              <a:t> перехода к </a:t>
            </a:r>
            <a:r>
              <a:rPr lang="ru-RU" sz="1400" dirty="0"/>
              <a:t>процедуре аккредитации </a:t>
            </a:r>
            <a:endParaRPr lang="ru-RU" sz="1400" dirty="0" smtClean="0"/>
          </a:p>
          <a:p>
            <a:pPr algn="just"/>
            <a:r>
              <a:rPr lang="ru-RU" sz="1400" dirty="0" smtClean="0"/>
              <a:t>-аккредитация </a:t>
            </a:r>
            <a:r>
              <a:rPr lang="ru-RU" sz="1400" dirty="0"/>
              <a:t>специалиста проводится </a:t>
            </a:r>
            <a:r>
              <a:rPr lang="ru-RU" sz="1400" dirty="0" err="1"/>
              <a:t>аккредитационными</a:t>
            </a:r>
            <a:r>
              <a:rPr lang="ru-RU" sz="1400" dirty="0"/>
              <a:t> </a:t>
            </a:r>
            <a:r>
              <a:rPr lang="ru-RU" sz="1400" dirty="0" smtClean="0"/>
              <a:t>комиссиями</a:t>
            </a:r>
            <a:endParaRPr lang="ru-RU" sz="1400" dirty="0"/>
          </a:p>
          <a:p>
            <a:pPr algn="just"/>
            <a:r>
              <a:rPr lang="ru-RU" sz="1400" dirty="0" smtClean="0"/>
              <a:t>-аккредитационные </a:t>
            </a:r>
            <a:r>
              <a:rPr lang="ru-RU" sz="1400" dirty="0"/>
              <a:t>комиссии формируются Минздравом России с участием некоммерческих профессиональных </a:t>
            </a:r>
            <a:r>
              <a:rPr lang="ru-RU" sz="1400" dirty="0" smtClean="0"/>
              <a:t>организаций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949720" y="4573578"/>
            <a:ext cx="5040560" cy="203132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-с</a:t>
            </a:r>
            <a:r>
              <a:rPr lang="ru-RU" sz="1400" dirty="0">
                <a:cs typeface="Times New Roman" pitchFamily="18" charset="0"/>
              </a:rPr>
              <a:t>роки и этапы аккредитации </a:t>
            </a:r>
            <a:r>
              <a:rPr lang="ru-RU" sz="1400" dirty="0" smtClean="0">
                <a:cs typeface="Times New Roman" pitchFamily="18" charset="0"/>
              </a:rPr>
              <a:t>специалистов – </a:t>
            </a:r>
            <a:r>
              <a:rPr lang="ru-RU" sz="14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Приказ Минздрава России от 25.02.2016 № 127н (зарегистрирован в Минюсте России 14.03.2016  </a:t>
            </a:r>
            <a:r>
              <a:rPr lang="ru-RU" sz="1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№ 41401</a:t>
            </a:r>
            <a:r>
              <a:rPr lang="ru-RU" sz="14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)</a:t>
            </a:r>
          </a:p>
          <a:p>
            <a:pPr algn="just"/>
            <a:r>
              <a:rPr lang="ru-RU" sz="14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-п</a:t>
            </a:r>
            <a:r>
              <a:rPr lang="ru-RU" sz="1400" dirty="0" smtClean="0">
                <a:cs typeface="Times New Roman" pitchFamily="18" charset="0"/>
              </a:rPr>
              <a:t>оложение </a:t>
            </a:r>
            <a:r>
              <a:rPr lang="ru-RU" sz="1400" dirty="0">
                <a:cs typeface="Times New Roman" pitchFamily="18" charset="0"/>
              </a:rPr>
              <a:t>об аккредитации </a:t>
            </a:r>
            <a:r>
              <a:rPr lang="ru-RU" sz="1400" dirty="0" smtClean="0">
                <a:cs typeface="Times New Roman" pitchFamily="18" charset="0"/>
              </a:rPr>
              <a:t>специалистов - </a:t>
            </a:r>
            <a:r>
              <a:rPr lang="ru-RU" sz="1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Приказ Минздрава России от 02.06.2016 № 334н (зарегистрирован в Минюсте России 16.06.2016, № </a:t>
            </a:r>
            <a:r>
              <a:rPr lang="ru-RU" sz="14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42550)</a:t>
            </a:r>
          </a:p>
          <a:p>
            <a:pPr algn="just"/>
            <a:r>
              <a:rPr lang="ru-RU" sz="14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-п</a:t>
            </a:r>
            <a:r>
              <a:rPr lang="ru-RU" sz="1400" dirty="0" smtClean="0">
                <a:cs typeface="Times New Roman" pitchFamily="18" charset="0"/>
              </a:rPr>
              <a:t>орядок </a:t>
            </a:r>
            <a:r>
              <a:rPr lang="ru-RU" sz="1400" dirty="0">
                <a:cs typeface="Times New Roman" pitchFamily="18" charset="0"/>
              </a:rPr>
              <a:t>выдачи свидетельства об аккредитации </a:t>
            </a:r>
            <a:r>
              <a:rPr lang="ru-RU" sz="1400" dirty="0" smtClean="0">
                <a:cs typeface="Times New Roman" pitchFamily="18" charset="0"/>
              </a:rPr>
              <a:t>специалиста - </a:t>
            </a:r>
            <a:r>
              <a:rPr lang="ru-RU" sz="14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Приказ </a:t>
            </a:r>
            <a:r>
              <a:rPr lang="ru-RU" sz="1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Минздрава России от 06.06.2016 № 352н (зарегистрирован в Минюсте России 04.07.2016, № </a:t>
            </a:r>
            <a:r>
              <a:rPr lang="ru-RU" sz="14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42742)</a:t>
            </a:r>
            <a:endParaRPr lang="ru-RU" sz="14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 bwMode="auto">
          <a:xfrm rot="20034147" flipV="1">
            <a:off x="3386050" y="3647796"/>
            <a:ext cx="551897" cy="130572"/>
          </a:xfrm>
          <a:prstGeom prst="rightArrow">
            <a:avLst>
              <a:gd name="adj1" fmla="val 50000"/>
              <a:gd name="adj2" fmla="val 232887"/>
            </a:avLst>
          </a:prstGeom>
          <a:solidFill>
            <a:schemeClr val="accent5">
              <a:lumMod val="2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 bwMode="auto">
          <a:xfrm flipV="1">
            <a:off x="3402292" y="5222353"/>
            <a:ext cx="551897" cy="130572"/>
          </a:xfrm>
          <a:prstGeom prst="rightArrow">
            <a:avLst>
              <a:gd name="adj1" fmla="val 50000"/>
              <a:gd name="adj2" fmla="val 232887"/>
            </a:avLst>
          </a:prstGeom>
          <a:solidFill>
            <a:schemeClr val="accent5">
              <a:lumMod val="2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Выноска со стрелкой вправо 33"/>
          <p:cNvSpPr/>
          <p:nvPr/>
        </p:nvSpPr>
        <p:spPr>
          <a:xfrm>
            <a:off x="107504" y="5301208"/>
            <a:ext cx="5976664" cy="792088"/>
          </a:xfrm>
          <a:prstGeom prst="rightArrowCallout">
            <a:avLst>
              <a:gd name="adj1" fmla="val 9818"/>
              <a:gd name="adj2" fmla="val 10661"/>
              <a:gd name="adj3" fmla="val 32321"/>
              <a:gd name="adj4" fmla="val 5622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Переход указанных специалистов на программу непрерывного медицинского образования</a:t>
            </a:r>
            <a:endParaRPr lang="ru-RU" sz="14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884368" y="1412776"/>
            <a:ext cx="1259632" cy="49685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Все специалисты прошли процедуру аккредитации специалистов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13"/>
          <p:cNvSpPr txBox="1">
            <a:spLocks noChangeArrowheads="1"/>
          </p:cNvSpPr>
          <p:nvPr/>
        </p:nvSpPr>
        <p:spPr bwMode="auto">
          <a:xfrm>
            <a:off x="395288" y="116631"/>
            <a:ext cx="8374062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 fontAlgn="auto">
              <a:spcBef>
                <a:spcPct val="0"/>
              </a:spcBef>
              <a:spcAft>
                <a:spcPts val="0"/>
              </a:spcAft>
              <a:buNone/>
              <a:defRPr b="1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ЭТАПНОСТЬ ВНЕДРЕНИЯ АККРЕДИТАЦИИ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07504" y="6093296"/>
            <a:ext cx="85324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7504" y="5949280"/>
            <a:ext cx="0" cy="3600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5858" y="6211669"/>
            <a:ext cx="1558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Первый</a:t>
            </a:r>
            <a:r>
              <a:rPr lang="en-US" dirty="0" smtClean="0"/>
              <a:t> </a:t>
            </a:r>
            <a:r>
              <a:rPr lang="ru-RU" dirty="0" smtClean="0"/>
              <a:t>этап</a:t>
            </a:r>
          </a:p>
          <a:p>
            <a:pPr algn="ctr"/>
            <a:r>
              <a:rPr lang="ru-RU" dirty="0" smtClean="0"/>
              <a:t>2016 год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7504" y="1772816"/>
            <a:ext cx="172819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Первичная аккредитация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7030A0"/>
                </a:solidFill>
                <a:cs typeface="Times New Roman" pitchFamily="18" charset="0"/>
              </a:rPr>
              <a:t>лиц, завершивших обучение по основной образовательной программе ВО по специальностям «стоматология» и «фармация»;</a:t>
            </a:r>
          </a:p>
          <a:p>
            <a:pPr>
              <a:buFontTx/>
              <a:buChar char="-"/>
            </a:pPr>
            <a:endParaRPr lang="ru-RU" sz="140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b="1" u="sng" dirty="0" smtClean="0">
                <a:solidFill>
                  <a:srgbClr val="C00000"/>
                </a:solidFill>
                <a:cs typeface="Times New Roman" pitchFamily="18" charset="0"/>
              </a:rPr>
              <a:t>Сертификация</a:t>
            </a:r>
            <a:r>
              <a:rPr lang="ru-RU" sz="1400" b="1" dirty="0" smtClean="0">
                <a:cs typeface="Times New Roman" pitchFamily="18" charset="0"/>
              </a:rPr>
              <a:t> </a:t>
            </a:r>
            <a:r>
              <a:rPr lang="ru-RU" sz="1400" dirty="0" smtClean="0">
                <a:cs typeface="Times New Roman" pitchFamily="18" charset="0"/>
              </a:rPr>
              <a:t>иных лиц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79712" y="1700808"/>
            <a:ext cx="1800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Первичная аккредитация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лиц, завершивших обучение по основной образовательной программе ВО по всем специальностям (уровень специалитет).</a:t>
            </a:r>
          </a:p>
          <a:p>
            <a:pPr>
              <a:buFontTx/>
              <a:buChar char="-"/>
            </a:pP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Сертификация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иных лиц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907704" y="5949280"/>
            <a:ext cx="0" cy="3600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23728" y="6211669"/>
            <a:ext cx="1479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Второй этап</a:t>
            </a:r>
          </a:p>
          <a:p>
            <a:pPr algn="ctr"/>
            <a:r>
              <a:rPr lang="ru-RU" dirty="0" smtClean="0"/>
              <a:t>2017 год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851920" y="5949280"/>
            <a:ext cx="0" cy="3600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79912" y="1628800"/>
            <a:ext cx="23762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Первичная аккредитация</a:t>
            </a:r>
          </a:p>
          <a:p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-лиц, завершивших обучение по образовательной программе  ВО (уровень бакалавра и уровень магистратуры), СПО</a:t>
            </a:r>
          </a:p>
          <a:p>
            <a:pPr marL="228600" indent="-228600"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Первичная</a:t>
            </a:r>
          </a:p>
          <a:p>
            <a:pPr marL="228600" indent="-228600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специализированная</a:t>
            </a:r>
          </a:p>
          <a:p>
            <a:pPr marL="228600" indent="-228600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аккредитация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лиц, завершивших обучение по программе ординатуры;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лиц, прошедших программу профессиональной переподготовки;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лиц, получивших медицинское или фармацевтическое образование в иностранных государствах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лиц, получивших иное высшее образование (осуществляющих </a:t>
            </a:r>
            <a:r>
              <a:rPr lang="ru-RU" sz="1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мед.деятельность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Сертификация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иных лиц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55976" y="6211669"/>
            <a:ext cx="1456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Третий этап</a:t>
            </a:r>
          </a:p>
          <a:p>
            <a:pPr algn="ctr"/>
            <a:r>
              <a:rPr lang="ru-RU" dirty="0" smtClean="0"/>
              <a:t>2018 год</a:t>
            </a:r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156176" y="5589240"/>
            <a:ext cx="0" cy="64807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56376" y="5661248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2026 год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7504" y="692696"/>
            <a:ext cx="8928992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Приказ Минздрава России от 25 февраля 2016 г. № 127н «Об утверждении сроков и этапов аккредитации специалистов, а также категорий лиц, имеющих медицинское, фармацевтическое или иное образование и подлежащих аккредитации специалистов» (Зарегистрирован в Минюсте России 14 марта 2016 г. N 41401)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084168" y="6211669"/>
            <a:ext cx="1870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Четвертый этап</a:t>
            </a:r>
          </a:p>
          <a:p>
            <a:r>
              <a:rPr lang="ru-RU" dirty="0" smtClean="0"/>
              <a:t>2021 год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7956376" y="5949280"/>
            <a:ext cx="0" cy="3600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56176" y="2564904"/>
            <a:ext cx="1728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Периодическая аккредитация 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иные лица, не прошедшие процедуру аккредитации специалистов  на этапах 1-3</a:t>
            </a:r>
          </a:p>
        </p:txBody>
      </p:sp>
      <p:grpSp>
        <p:nvGrpSpPr>
          <p:cNvPr id="2" name="Группа 31"/>
          <p:cNvGrpSpPr>
            <a:grpSpLocks/>
          </p:cNvGrpSpPr>
          <p:nvPr/>
        </p:nvGrpSpPr>
        <p:grpSpPr bwMode="auto">
          <a:xfrm>
            <a:off x="0" y="404664"/>
            <a:ext cx="9164638" cy="155575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29" name="Прямоугольник 28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39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95536" cy="39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Номер слайда 64"/>
          <p:cNvSpPr>
            <a:spLocks noGrp="1"/>
          </p:cNvSpPr>
          <p:nvPr>
            <p:ph type="sldNum" sz="quarter" idx="12"/>
          </p:nvPr>
        </p:nvSpPr>
        <p:spPr>
          <a:xfrm>
            <a:off x="8557592" y="6492875"/>
            <a:ext cx="586408" cy="365125"/>
          </a:xfrm>
        </p:spPr>
        <p:txBody>
          <a:bodyPr/>
          <a:lstStyle/>
          <a:p>
            <a:pPr>
              <a:defRPr/>
            </a:pPr>
            <a:fld id="{9FB529F0-CFB5-4488-81D0-0CCFD6778A02}" type="slidenum">
              <a:rPr lang="ru-RU" sz="1400" b="1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268760"/>
            <a:ext cx="2484784" cy="15121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Лицо, выполнившее учебный план по основной образовательной программе высшего образования или среднего профессионального образования</a:t>
            </a:r>
            <a:r>
              <a:rPr lang="ru-RU" sz="1400" dirty="0" smtClean="0">
                <a:cs typeface="Times New Roman" pitchFamily="18" charset="0"/>
              </a:rPr>
              <a:t> 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501008"/>
            <a:ext cx="2484784" cy="144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Лицо, завершившее освоение  программы подготовки кадров высшей квалификации (ординатура, ПП)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2996952"/>
            <a:ext cx="1944216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Лицо, завершившее освоение  программы непрерывного медицинского образования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848" y="2060848"/>
            <a:ext cx="1392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аккредитация*</a:t>
            </a:r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2780928"/>
            <a:ext cx="17281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Право на осуществление профессиональной  деятельности 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699792" y="1916832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67944" y="980728"/>
            <a:ext cx="4860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Виды аккредитации специалистов: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первичная аккредитация специалиста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первичная специализированная аккредитация специалиста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периодическая аккредитация специалиста</a:t>
            </a:r>
            <a:endParaRPr lang="ru-RU" sz="1400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2699792" y="3645024"/>
            <a:ext cx="864096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987824" y="414908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аккредитация**</a:t>
            </a:r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148064" y="2636912"/>
            <a:ext cx="2304256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Непрерывное медицинское образование</a:t>
            </a:r>
            <a:endParaRPr lang="ru-RU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69" name="Прямая со стрелкой 68"/>
          <p:cNvCxnSpPr/>
          <p:nvPr/>
        </p:nvCxnSpPr>
        <p:spPr>
          <a:xfrm flipH="1">
            <a:off x="5292080" y="3429000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383886" y="3081577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аккредитация***</a:t>
            </a:r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5301208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350" dirty="0" smtClean="0">
                <a:solidFill>
                  <a:schemeClr val="accent4">
                    <a:lumMod val="50000"/>
                  </a:schemeClr>
                </a:solidFill>
              </a:rPr>
              <a:t>Аккредитация специалистов проводится аккредитационной комиссией, в состав которой входят представители </a:t>
            </a:r>
            <a:r>
              <a:rPr lang="ru-RU" sz="1350" dirty="0" smtClean="0">
                <a:solidFill>
                  <a:srgbClr val="FF5050"/>
                </a:solidFill>
              </a:rPr>
              <a:t>ПРОФЕССИОНАЛЬНЫХ НЕКОММЕРЧЕСКИХ ОРГАНИЗАЦИЙ, РАБОТОДАТЕЛЯ И ОБРАЗОВАТЕЛЬНОЙ ОРГАНИЗАЦИИ</a:t>
            </a:r>
          </a:p>
          <a:p>
            <a:pPr>
              <a:buFont typeface="Wingdings" pitchFamily="2" charset="2"/>
              <a:buChar char="ü"/>
            </a:pPr>
            <a:endParaRPr lang="ru-RU" sz="1350" dirty="0" smtClean="0">
              <a:solidFill>
                <a:srgbClr val="FF505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350" dirty="0" smtClean="0"/>
              <a:t>Аккредитация специалистов проводится </a:t>
            </a:r>
            <a:r>
              <a:rPr lang="ru-RU" sz="1350" dirty="0" smtClean="0">
                <a:solidFill>
                  <a:srgbClr val="FF5050"/>
                </a:solidFill>
              </a:rPr>
              <a:t>В ПОМЕЩЕНИЯХ ОБРАЗОВАТЕЛЬНЫХ (НАУЧНЫХ) ОРГАНИЗАЦИЙ С ИСПОЛЬЗОВАНИЕМ ПРИНАДЛЕЖАЩЕГО ИМ МАТЕРИАЛЬНО-ТЕХНИЧЕСКОГО ОБЕСПЕЧЕНИЯ </a:t>
            </a:r>
            <a:endParaRPr lang="ru-RU" sz="1350" dirty="0">
              <a:solidFill>
                <a:srgbClr val="FF5050"/>
              </a:solidFill>
            </a:endParaRPr>
          </a:p>
        </p:txBody>
      </p:sp>
      <p:sp>
        <p:nvSpPr>
          <p:cNvPr id="16" name="Прямоугольник 13"/>
          <p:cNvSpPr txBox="1">
            <a:spLocks noChangeArrowheads="1"/>
          </p:cNvSpPr>
          <p:nvPr/>
        </p:nvSpPr>
        <p:spPr bwMode="auto">
          <a:xfrm>
            <a:off x="395536" y="116632"/>
            <a:ext cx="8374062" cy="5048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Приказ Минздрава России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pPr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«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Об утверждении Положения об аккредитации специалистов»</a:t>
            </a:r>
          </a:p>
        </p:txBody>
      </p:sp>
      <p:grpSp>
        <p:nvGrpSpPr>
          <p:cNvPr id="17" name="Группа 31"/>
          <p:cNvGrpSpPr>
            <a:grpSpLocks/>
          </p:cNvGrpSpPr>
          <p:nvPr/>
        </p:nvGrpSpPr>
        <p:grpSpPr bwMode="auto">
          <a:xfrm>
            <a:off x="0" y="620688"/>
            <a:ext cx="9164638" cy="155575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19" name="Прямоугольник 18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5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71530" cy="46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Номер слайда 50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pPr>
              <a:defRPr/>
            </a:pPr>
            <a:fld id="{28A22B0F-A538-4F7F-B522-76E6578FD6E4}" type="slidenum">
              <a:rPr lang="ru-RU" sz="1400" b="1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9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3"/>
          <p:cNvSpPr txBox="1">
            <a:spLocks noChangeArrowheads="1"/>
          </p:cNvSpPr>
          <p:nvPr/>
        </p:nvSpPr>
        <p:spPr bwMode="auto">
          <a:xfrm>
            <a:off x="395288" y="0"/>
            <a:ext cx="8374062" cy="351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None/>
              <a:defRPr sz="2000" b="1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ru-RU" dirty="0"/>
              <a:t>Процедура первичной аккредитации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692696"/>
            <a:ext cx="1440160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281936"/>
            <a:ext cx="1800200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Профессиональный стандарт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>
            <a:stCxn id="14" idx="2"/>
            <a:endCxn id="19" idx="1"/>
          </p:cNvCxnSpPr>
          <p:nvPr/>
        </p:nvCxnSpPr>
        <p:spPr>
          <a:xfrm>
            <a:off x="827584" y="1268760"/>
            <a:ext cx="1440160" cy="180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267744" y="764704"/>
            <a:ext cx="3240360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итоговая аттестация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(Итоговая аттестация)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/>
              <a:t>определение соответствия результатов освоения обучающимися основных образовательных программ требованиям </a:t>
            </a:r>
            <a:r>
              <a:rPr lang="ru-RU" sz="1200" dirty="0" err="1" smtClean="0"/>
              <a:t>ФГОСа</a:t>
            </a:r>
            <a:r>
              <a:rPr lang="ru-RU" sz="1200" dirty="0" smtClean="0"/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>
            <a:stCxn id="40" idx="6"/>
            <a:endCxn id="24" idx="1"/>
          </p:cNvCxnSpPr>
          <p:nvPr/>
        </p:nvCxnSpPr>
        <p:spPr>
          <a:xfrm>
            <a:off x="6084168" y="1412776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164288" y="764704"/>
            <a:ext cx="1656184" cy="1296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Диплом о высшем образовании 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1560" y="4221088"/>
            <a:ext cx="2520280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Первичная аккредитация специалистов 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совокупность форм оценки квалификации лица, на предмет её соответствия требованиям профессионального стандарта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>
            <a:stCxn id="15" idx="0"/>
            <a:endCxn id="25" idx="2"/>
          </p:cNvCxnSpPr>
          <p:nvPr/>
        </p:nvCxnSpPr>
        <p:spPr>
          <a:xfrm flipV="1">
            <a:off x="900100" y="5589240"/>
            <a:ext cx="971600" cy="6926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5220072" y="1052736"/>
            <a:ext cx="864096" cy="7200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сдал</a:t>
            </a:r>
            <a:endParaRPr lang="ru-RU" sz="1600" b="1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3059832" y="3573016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3131840" y="2924944"/>
            <a:ext cx="1368152" cy="6480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Тестирование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3779912" y="3356992"/>
            <a:ext cx="864097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сдал</a:t>
            </a:r>
            <a:endParaRPr lang="ru-RU" sz="1600" b="1" dirty="0"/>
          </a:p>
        </p:txBody>
      </p:sp>
      <p:cxnSp>
        <p:nvCxnSpPr>
          <p:cNvPr id="59" name="Прямая со стрелкой 58"/>
          <p:cNvCxnSpPr>
            <a:stCxn id="58" idx="6"/>
            <a:endCxn id="61" idx="1"/>
          </p:cNvCxnSpPr>
          <p:nvPr/>
        </p:nvCxnSpPr>
        <p:spPr>
          <a:xfrm flipV="1">
            <a:off x="4644009" y="3320988"/>
            <a:ext cx="576063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5220072" y="2924944"/>
            <a:ext cx="1800200" cy="7920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практических навыков (умений) в симулированных условиях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668344" y="2996952"/>
            <a:ext cx="1368152" cy="6480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ситуационных задач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 стрелкой 66"/>
          <p:cNvCxnSpPr>
            <a:stCxn id="98" idx="6"/>
            <a:endCxn id="63" idx="1"/>
          </p:cNvCxnSpPr>
          <p:nvPr/>
        </p:nvCxnSpPr>
        <p:spPr>
          <a:xfrm flipV="1">
            <a:off x="7308305" y="3320988"/>
            <a:ext cx="360039" cy="4680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107504" y="1412776"/>
            <a:ext cx="0" cy="432048"/>
          </a:xfrm>
          <a:prstGeom prst="line">
            <a:avLst/>
          </a:prstGeom>
          <a:ln w="222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07504" y="2132856"/>
            <a:ext cx="0" cy="432048"/>
          </a:xfrm>
          <a:prstGeom prst="line">
            <a:avLst/>
          </a:prstGeom>
          <a:ln w="222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107504" y="2780928"/>
            <a:ext cx="0" cy="432048"/>
          </a:xfrm>
          <a:prstGeom prst="line">
            <a:avLst/>
          </a:prstGeom>
          <a:ln w="222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107504" y="3429000"/>
            <a:ext cx="0" cy="432048"/>
          </a:xfrm>
          <a:prstGeom prst="line">
            <a:avLst/>
          </a:prstGeom>
          <a:ln w="222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107504" y="4077072"/>
            <a:ext cx="0" cy="432048"/>
          </a:xfrm>
          <a:prstGeom prst="line">
            <a:avLst/>
          </a:prstGeom>
          <a:ln w="222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107504" y="4725144"/>
            <a:ext cx="0" cy="432048"/>
          </a:xfrm>
          <a:prstGeom prst="line">
            <a:avLst/>
          </a:prstGeom>
          <a:ln w="222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107504" y="5373216"/>
            <a:ext cx="0" cy="57606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395536" y="5445224"/>
            <a:ext cx="0" cy="432048"/>
          </a:xfrm>
          <a:prstGeom prst="line">
            <a:avLst/>
          </a:prstGeom>
          <a:ln w="222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395536" y="2132856"/>
            <a:ext cx="0" cy="432048"/>
          </a:xfrm>
          <a:prstGeom prst="line">
            <a:avLst/>
          </a:prstGeom>
          <a:ln w="222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395536" y="2780928"/>
            <a:ext cx="0" cy="432048"/>
          </a:xfrm>
          <a:prstGeom prst="line">
            <a:avLst/>
          </a:prstGeom>
          <a:ln w="222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395536" y="3429000"/>
            <a:ext cx="0" cy="432048"/>
          </a:xfrm>
          <a:prstGeom prst="line">
            <a:avLst/>
          </a:prstGeom>
          <a:ln w="222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395536" y="4077072"/>
            <a:ext cx="0" cy="432048"/>
          </a:xfrm>
          <a:prstGeom prst="line">
            <a:avLst/>
          </a:prstGeom>
          <a:ln w="222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395536" y="4725144"/>
            <a:ext cx="0" cy="432048"/>
          </a:xfrm>
          <a:prstGeom prst="line">
            <a:avLst/>
          </a:prstGeom>
          <a:ln w="222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V="1">
            <a:off x="395536" y="1340768"/>
            <a:ext cx="0" cy="50405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0" y="1772816"/>
            <a:ext cx="485518" cy="3687228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dirty="0" smtClean="0"/>
              <a:t>соответствие</a:t>
            </a:r>
            <a:endParaRPr lang="ru-RU" dirty="0"/>
          </a:p>
        </p:txBody>
      </p:sp>
      <p:sp>
        <p:nvSpPr>
          <p:cNvPr id="98" name="Овал 97"/>
          <p:cNvSpPr/>
          <p:nvPr/>
        </p:nvSpPr>
        <p:spPr>
          <a:xfrm>
            <a:off x="6444208" y="3501008"/>
            <a:ext cx="864097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сдал</a:t>
            </a:r>
            <a:endParaRPr lang="ru-RU" sz="1600" b="1" dirty="0"/>
          </a:p>
        </p:txBody>
      </p:sp>
      <p:sp>
        <p:nvSpPr>
          <p:cNvPr id="101" name="Овал 100"/>
          <p:cNvSpPr/>
          <p:nvPr/>
        </p:nvSpPr>
        <p:spPr>
          <a:xfrm>
            <a:off x="8279903" y="3573016"/>
            <a:ext cx="864097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сдал</a:t>
            </a:r>
            <a:endParaRPr lang="ru-RU" sz="1600" b="1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3995936" y="4581128"/>
            <a:ext cx="3240360" cy="12241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Профессиональная деятельность:</a:t>
            </a:r>
          </a:p>
          <a:p>
            <a:pPr algn="ctr">
              <a:buFont typeface="Arial" pitchFamily="34" charset="0"/>
              <a:buChar char="•"/>
            </a:pPr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врач-терапевт участковый;</a:t>
            </a:r>
          </a:p>
          <a:p>
            <a:pPr algn="ctr">
              <a:buFont typeface="Arial" pitchFamily="34" charset="0"/>
              <a:buChar char="•"/>
            </a:pPr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врач-педиатр участковый;</a:t>
            </a:r>
          </a:p>
          <a:p>
            <a:pPr algn="ctr">
              <a:buFont typeface="Arial" pitchFamily="34" charset="0"/>
              <a:buChar char="•"/>
            </a:pPr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провизор;</a:t>
            </a:r>
          </a:p>
          <a:p>
            <a:pPr algn="ctr">
              <a:buFont typeface="Arial" pitchFamily="34" charset="0"/>
              <a:buChar char="•"/>
            </a:pPr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врач-стоматолог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2" name="Прямая со стрелкой 131"/>
          <p:cNvCxnSpPr>
            <a:stCxn id="101" idx="4"/>
          </p:cNvCxnSpPr>
          <p:nvPr/>
        </p:nvCxnSpPr>
        <p:spPr>
          <a:xfrm flipH="1">
            <a:off x="7236296" y="4149080"/>
            <a:ext cx="1475656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3" name="Прямая со стрелкой 172"/>
          <p:cNvCxnSpPr>
            <a:endCxn id="176" idx="1"/>
          </p:cNvCxnSpPr>
          <p:nvPr/>
        </p:nvCxnSpPr>
        <p:spPr>
          <a:xfrm>
            <a:off x="7236296" y="5697252"/>
            <a:ext cx="576064" cy="36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6" name="Прямоугольник 175"/>
          <p:cNvSpPr/>
          <p:nvPr/>
        </p:nvSpPr>
        <p:spPr>
          <a:xfrm>
            <a:off x="7812360" y="5445224"/>
            <a:ext cx="1331640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Непрерывное медицинское образование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1"/>
          <p:cNvGrpSpPr>
            <a:grpSpLocks/>
          </p:cNvGrpSpPr>
          <p:nvPr/>
        </p:nvGrpSpPr>
        <p:grpSpPr bwMode="auto">
          <a:xfrm>
            <a:off x="0" y="404664"/>
            <a:ext cx="9164638" cy="155575"/>
            <a:chOff x="-22358" y="784226"/>
            <a:chExt cx="9928358" cy="155575"/>
          </a:xfrm>
          <a:solidFill>
            <a:schemeClr val="tx2">
              <a:lumMod val="75000"/>
            </a:schemeClr>
          </a:solidFill>
        </p:grpSpPr>
        <p:sp>
          <p:nvSpPr>
            <p:cNvPr id="45" name="Прямоугольник 44"/>
            <p:cNvSpPr/>
            <p:nvPr/>
          </p:nvSpPr>
          <p:spPr>
            <a:xfrm>
              <a:off x="-22358" y="784226"/>
              <a:ext cx="992835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21854" y="784226"/>
              <a:ext cx="362876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689637" y="784226"/>
              <a:ext cx="180578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870214" y="784226"/>
              <a:ext cx="650081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15994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764506" y="784226"/>
              <a:ext cx="180579" cy="155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52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71530" cy="46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Номер слайда 64"/>
          <p:cNvSpPr>
            <a:spLocks noGrp="1"/>
          </p:cNvSpPr>
          <p:nvPr>
            <p:ph type="sldNum" sz="quarter" idx="12"/>
          </p:nvPr>
        </p:nvSpPr>
        <p:spPr>
          <a:xfrm>
            <a:off x="8557592" y="6492875"/>
            <a:ext cx="586408" cy="365125"/>
          </a:xfrm>
        </p:spPr>
        <p:txBody>
          <a:bodyPr/>
          <a:lstStyle/>
          <a:p>
            <a:pPr>
              <a:defRPr/>
            </a:pPr>
            <a:fld id="{9FB529F0-CFB5-4488-81D0-0CCFD6778A02}" type="slidenum">
              <a:rPr lang="ru-RU" sz="1400" b="1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131840" y="2204864"/>
            <a:ext cx="136815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3 тыс. тестов:</a:t>
            </a:r>
          </a:p>
          <a:p>
            <a:pPr algn="ctr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60 вопросов – 60 минут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148064" y="2276872"/>
            <a:ext cx="18722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станций, </a:t>
            </a:r>
          </a:p>
          <a:p>
            <a:pPr algn="ctr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минут станция (245 заданий)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236296" y="2276872"/>
            <a:ext cx="180020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ситуационных кейса</a:t>
            </a:r>
          </a:p>
          <a:p>
            <a:pPr algn="ctr">
              <a:lnSpc>
                <a:spcPts val="1400"/>
              </a:lnSpc>
            </a:pP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вопросов </a:t>
            </a:r>
          </a:p>
          <a:p>
            <a:pPr algn="ctr">
              <a:lnSpc>
                <a:spcPts val="1400"/>
              </a:lnSpc>
            </a:pP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(60 кейсов)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8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yWG4nfO0Gb1fRhGdOJd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yWG4nfO0Gb1fRhGdOJd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yWG4nfO0Gb1fRhGdOJd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yWG4nfO0Gb1fRhGdOJd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yWG4nfO0Gb1fRhGdOJd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yWG4nfO0Gb1fRhGdOJd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yWG4nfO0Gb1fRhGdOJd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MmjjhnY0uHW1jgyd6x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MmjjhnY0uHW1jgyd6xj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MmjjhnY0uHW1jgyd6xj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MmjjhnY0uHW1jgyd6xj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MmjjhnY0uHW1jgyd6xj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MmjjhnY0uHW1jgyd6xj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MmjjhnY0uHW1jgyd6xj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MmjjhnY0uHW1jgyd6xj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MmjjhnY0uHW1jgyd6xj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MmjjhnY0uHW1jgyd6xj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MmjjhnY0uHW1jgyd6x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MmjjhnY0uHW1jgyd6xj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MmjjhnY0uHW1jgyd6xj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MmjjhnY0uHW1jgyd6xj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MmjjhnY0uHW1jgyd6xj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yWG4nfO0Gb1fRhGdOJd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MmjjhnY0uHW1jgyd6xj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yWG4nfO0Gb1fRhGdOJd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MmjjhnY0uHW1jgyd6xj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yWG4nfO0Gb1fRhGdOJd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yWG4nfO0Gb1fRhGdOJd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yWG4nfO0Gb1fRhGdOJd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yWG4nfO0Gb1fRhGdOJd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4969</TotalTime>
  <Words>3737</Words>
  <Application>Microsoft Office PowerPoint</Application>
  <PresentationFormat>Экран (4:3)</PresentationFormat>
  <Paragraphs>632</Paragraphs>
  <Slides>28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ДОПУСК К ПРОФЕССИОНАЛЬНОЙ ДЕЯТЕЛЬНОСТИ ЧЕРЕЗ СЕРТИФИКАЦИЮ</vt:lpstr>
      <vt:lpstr>ДОПУСК К ПРОФЕССИОНАЛЬНОЙ ДЕЯТЕЛЬНОСТИ  ЧЕРЕЗ ПРОЦЕДУРУ АККРЕДИТАЦИИ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ДОПУСК К ПРОФЕССИОНАЛЬНОЙ ДЕЯТЕЛЬНОСТИ  ЧЕРЕЗ ПРОЦЕДУРУ АККРЕДИТАЦИИ</vt:lpstr>
      <vt:lpstr>ФОРМИРОВАНИЕ ЭФФЕКТИВНОЙ СИСТЕМЫ  НЕПРЕРЫВНОГО ПРОФЕССИОНАЛЬНОГО ОБРАЗОВАНИЯ </vt:lpstr>
      <vt:lpstr>РОЛЬ ПРОФЕССИОНАЛЬНЫХ НЕКОММЕРЧЕСКИХ ОРГАНИЗАЦИЙ  В НЕПРЕРЫВНОМ ОБРАЗОВАНИИ </vt:lpstr>
      <vt:lpstr>ФУНКЦИИ ПРОФЕССИОНАЛЬНЫХ НЕКОММЕРЧЕСКИХ ОРГАНИЗАЦИЙ  В РЕАЛИЗАЦИИ НЕПРЕРЫВНОГО ОБРАЗОВАНИЯ </vt:lpstr>
      <vt:lpstr>РОЛЬ ПРОФЕССИОНАЛЬНЫХ МЕДИЦИНСКИХ ОБЪЕДИНЕНИЙ В СИСТЕМЕ НЕПРЕРЫВНОГО ПРОФЕССИОНАЛЬНОГО ОБРАЗОВАНИЯ </vt:lpstr>
      <vt:lpstr>ПЕРИОД ВХОЖДЕНИЯ В  СИСТЕМУ НЕПРЕРЫВНОГО МЕДИЦИНСКОГО И ФАРМАЦЕВТИЧЕСКОГО ОБРАЗОВАНИЯ (2016 - 2020 ГГ)</vt:lpstr>
      <vt:lpstr>ПЯТИЛЕТНИЙ ПЕРИОД ОБУЧЕНИЯ В РАМКАХ НЕПРЕРЫВНОГО ОБРАЗОВАНИЯ</vt:lpstr>
      <vt:lpstr>edu.rosminzdrav.ru</vt:lpstr>
      <vt:lpstr>КОНТЕНТ EDU.ROSMINZDRAV.RU, В РАЗРАБОТКЕ (РЕАЛИЗАЦИИ) КОТОРОГО УЧАСТВУЮТ ПРОФЕССИОНАЛЬНЫЕ НЕКОММЕРЧЕСКИЕ ОРГАНИЗАЦИИ  </vt:lpstr>
      <vt:lpstr>РЕАЛИЗАЦИЯ ОЧНЫХ ОБРАЗОВАТЕЛЬНЫХ МЕРОПРИЯТИЙ</vt:lpstr>
      <vt:lpstr>РАЗРАБОТКА ИНТЕРАКТИВНЫХ ДИСТАНЦИОННЫХ МОДУЛЕЙ</vt:lpstr>
      <vt:lpstr>ОБРАЗОВАТЕЛЬНЫЕ МЕРОПРИЯТИЯ EDU.ROSMINZDRAV.RU, ДЛЯ СПЕЦИАЛИСТОВ, ВСТУПАЮЩИХ В НЕПРЕРЫВНОЕ ОБРАЗОВАНИЕ С ОКТЯБРЯ 2016 ГОДА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Чугаев Дмитрий Владиславович</dc:creator>
  <cp:lastModifiedBy>Presentation</cp:lastModifiedBy>
  <cp:revision>226</cp:revision>
  <cp:lastPrinted>2016-09-27T22:44:39Z</cp:lastPrinted>
  <dcterms:created xsi:type="dcterms:W3CDTF">2015-10-29T08:03:16Z</dcterms:created>
  <dcterms:modified xsi:type="dcterms:W3CDTF">2016-09-28T06:34:22Z</dcterms:modified>
</cp:coreProperties>
</file>