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</p:sldMasterIdLst>
  <p:sldIdLst>
    <p:sldId id="256" r:id="rId2"/>
    <p:sldId id="257" r:id="rId3"/>
    <p:sldId id="268" r:id="rId4"/>
    <p:sldId id="283" r:id="rId5"/>
    <p:sldId id="259" r:id="rId6"/>
    <p:sldId id="282" r:id="rId7"/>
    <p:sldId id="269" r:id="rId8"/>
    <p:sldId id="280" r:id="rId9"/>
    <p:sldId id="279" r:id="rId10"/>
    <p:sldId id="270" r:id="rId11"/>
    <p:sldId id="290" r:id="rId12"/>
    <p:sldId id="287" r:id="rId13"/>
    <p:sldId id="288" r:id="rId14"/>
    <p:sldId id="258" r:id="rId15"/>
    <p:sldId id="289" r:id="rId16"/>
    <p:sldId id="285" r:id="rId17"/>
    <p:sldId id="286" r:id="rId18"/>
    <p:sldId id="296" r:id="rId19"/>
    <p:sldId id="297" r:id="rId20"/>
    <p:sldId id="298" r:id="rId21"/>
    <p:sldId id="271" r:id="rId22"/>
    <p:sldId id="274" r:id="rId23"/>
    <p:sldId id="273" r:id="rId24"/>
    <p:sldId id="265" r:id="rId25"/>
    <p:sldId id="291" r:id="rId26"/>
    <p:sldId id="292" r:id="rId27"/>
    <p:sldId id="275" r:id="rId28"/>
    <p:sldId id="294" r:id="rId29"/>
    <p:sldId id="293" r:id="rId30"/>
    <p:sldId id="295" r:id="rId31"/>
    <p:sldId id="281" r:id="rId3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45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A61D6-B316-41BB-966C-C486179E65DF}" type="datetimeFigureOut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BF33E-9BFB-45FF-9EAE-571903FFD53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4682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EC5DC-0F18-4547-8EBC-234466914BF7}" type="datetimeFigureOut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E270D-B6C5-4073-B27E-9600934BC2F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9939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  <a:endParaRPr lang="en-US" altLang="ru-RU" smtClean="0">
              <a:solidFill>
                <a:srgbClr val="C0E474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BF34D-B43E-4E5B-886A-61898D0959E4}" type="datetimeFigureOut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7CB9CDB-89B9-4F36-B292-6A1B1CC067E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20380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72583-8BB3-468F-85B2-DADCCD03A2BC}" type="datetimeFigureOut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9B020-73CB-470C-B26D-A29CB88B430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90413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D48AA-146C-43B4-8639-5E9C467B5728}" type="datetimeFigureOut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A4B94F9-18DD-478C-B897-3D1FD4888C5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6587480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3A726-9571-4D0B-8A2B-AB6977A8293A}" type="datetimeFigureOut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99715F2-07BE-4C12-9D71-3E21845743C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647194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8D35-B8E6-43A9-91B2-18B33014FB0F}" type="datetimeFigureOut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CA8AD-E283-4C3D-B930-E9F760A782E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901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09EFA-4B10-4C4E-B033-B256A85E10FB}" type="datetimeFigureOut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A61F8-A47E-48B2-9A9A-F7AF40A7AAB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65933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E4646-F67B-42B8-9ACA-56F22FA4B7BE}" type="datetimeFigureOut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BE172-F30A-433E-85B7-252CDE829D7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7630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B3C8-D8AD-4A67-B17C-FB915164BA00}" type="datetimeFigureOut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AC200-23E0-459B-8595-855631B02B1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9735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51120-4854-4475-85C2-8F2B5FFAD371}" type="datetimeFigureOut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8B4EC-253A-4B1D-A1D2-EB4DFD2F879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7119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A4CEA-2590-45AD-BE07-FF3C006940A3}" type="datetimeFigureOut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DA839-F574-4949-8A14-FC750E04D8E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5438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2BF3A-44EE-4BEF-A29B-816C5E1902DE}" type="datetimeFigureOut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335C4-F8AB-45EE-9FAF-E24896EEB82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3810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373A9-A8A4-4BE7-BF61-4DCAD0C19419}" type="datetimeFigureOut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01BD7-FEC7-4BA8-9DB9-FE7CBC7FD13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2923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1FBDA-C16E-42BC-941B-FC5833472FB7}" type="datetimeFigureOut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BA315-9E60-40AD-AB82-9906411B202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2367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F875D-FFBF-4434-A51D-3CEDC809C1F8}" type="datetimeFigureOut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CD0B8-BF6F-42F7-A74A-663121B3094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538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3B3ED5-CF67-4D81-9006-D2A0B87178FA}" type="datetimeFigureOut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5E1862A-D5C2-4272-984B-7D3FCBBBACE3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60" r:id="rId11"/>
    <p:sldLayoutId id="2147483855" r:id="rId12"/>
    <p:sldLayoutId id="2147483861" r:id="rId13"/>
    <p:sldLayoutId id="2147483856" r:id="rId14"/>
    <p:sldLayoutId id="2147483857" r:id="rId15"/>
    <p:sldLayoutId id="2147483858" r:id="rId16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1155700" y="584200"/>
            <a:ext cx="8824913" cy="3328988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Независимая медицинская экспертиза: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5700" y="3944938"/>
            <a:ext cx="8824913" cy="8620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цели, задачи, пути развития</a:t>
            </a:r>
            <a:endParaRPr lang="ru-RU" sz="3600" b="1" dirty="0"/>
          </a:p>
        </p:txBody>
      </p:sp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5403850" y="5699125"/>
            <a:ext cx="63341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ru-RU" altLang="ru-RU" b="1"/>
              <a:t>С.А.Лившиц</a:t>
            </a:r>
          </a:p>
          <a:p>
            <a:r>
              <a:rPr lang="ru-RU" altLang="ru-RU" b="1"/>
              <a:t>Председатель правления</a:t>
            </a:r>
          </a:p>
          <a:p>
            <a:r>
              <a:rPr lang="ru-RU" altLang="ru-RU" b="1"/>
              <a:t>НП «Врачебная Палата Московской области», д.м.н.</a:t>
            </a:r>
          </a:p>
        </p:txBody>
      </p:sp>
      <p:pic>
        <p:nvPicPr>
          <p:cNvPr id="5125" name="Picture 5" descr="G:\Методические рекомендации\NP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4892675"/>
            <a:ext cx="179705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G:\Методические рекомендации\ЛОГОТИП ВПМ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5405438"/>
            <a:ext cx="259397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46113" y="153988"/>
            <a:ext cx="9404350" cy="1106487"/>
          </a:xfrm>
        </p:spPr>
        <p:txBody>
          <a:bodyPr/>
          <a:lstStyle/>
          <a:p>
            <a:pPr algn="ctr" eaLnBrk="1" hangingPunct="1"/>
            <a:r>
              <a:rPr lang="ru-RU" altLang="ru-RU" sz="3200" b="1" smtClean="0"/>
              <a:t>Изучение опыта земельных </a:t>
            </a:r>
            <a:br>
              <a:rPr lang="ru-RU" altLang="ru-RU" sz="3200" b="1" smtClean="0"/>
            </a:br>
            <a:r>
              <a:rPr lang="ru-RU" altLang="ru-RU" sz="3200" b="1" smtClean="0"/>
              <a:t>Врачебных Палат Германии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2188" y="1260475"/>
            <a:ext cx="9264650" cy="4094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92D050"/>
                </a:solidFill>
              </a:rPr>
              <a:t>Основной итог: </a:t>
            </a:r>
          </a:p>
          <a:p>
            <a:pPr>
              <a:defRPr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2400" b="1" dirty="0"/>
              <a:t>Детально изучена организация работы Экспертной Комиссии по врачебным ошибкам;</a:t>
            </a:r>
          </a:p>
          <a:p>
            <a:pPr marL="285750" indent="-285750">
              <a:defRPr/>
            </a:pPr>
            <a:endParaRPr lang="ru-RU" sz="2400" b="1" dirty="0"/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2400" b="1" dirty="0"/>
              <a:t>Проведен правовой анализ элементов, которые могут быть применимы в российской практике с учетом имеющихся различий (статус председателя комиссии, различная </a:t>
            </a:r>
            <a:r>
              <a:rPr lang="ru-RU" sz="2400" b="1" dirty="0" err="1"/>
              <a:t>правосубъектность</a:t>
            </a:r>
            <a:r>
              <a:rPr lang="ru-RU" sz="2400" b="1" dirty="0"/>
              <a:t>, применение заключения Экспертной комиссии)</a:t>
            </a:r>
          </a:p>
          <a:p>
            <a:pPr>
              <a:defRPr/>
            </a:pP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46113" y="1260475"/>
            <a:ext cx="972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000" b="1" smtClean="0"/>
              <a:t>Роль и место НМЭ в системе медицинских экспертиз </a:t>
            </a:r>
            <a:endParaRPr lang="ru-RU" altLang="ru-RU" sz="2800" smtClean="0"/>
          </a:p>
        </p:txBody>
      </p:sp>
      <p:sp>
        <p:nvSpPr>
          <p:cNvPr id="15363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chemeClr val="tx1"/>
                </a:solidFill>
              </a:rPr>
              <a:t>Согласно части 2 Федерального закона «Об основах охраны здоровья граждан в Российской Федерации» от 23.11.2011 № 323-ФЗ, в Российской Федерации проводятся следующие виды медицинских экспертиз: </a:t>
            </a:r>
          </a:p>
          <a:p>
            <a:r>
              <a:rPr lang="ru-RU" altLang="ru-RU" smtClean="0">
                <a:solidFill>
                  <a:schemeClr val="tx1"/>
                </a:solidFill>
              </a:rPr>
              <a:t>1) экспертиза временной нетрудоспособности; </a:t>
            </a:r>
          </a:p>
          <a:p>
            <a:r>
              <a:rPr lang="ru-RU" altLang="ru-RU" smtClean="0">
                <a:solidFill>
                  <a:schemeClr val="tx1"/>
                </a:solidFill>
              </a:rPr>
              <a:t>2) медико-социальная экспертиза; </a:t>
            </a:r>
          </a:p>
          <a:p>
            <a:r>
              <a:rPr lang="ru-RU" altLang="ru-RU" smtClean="0">
                <a:solidFill>
                  <a:schemeClr val="tx1"/>
                </a:solidFill>
              </a:rPr>
              <a:t>3) военно-врачебная экспертиза; </a:t>
            </a:r>
          </a:p>
          <a:p>
            <a:r>
              <a:rPr lang="ru-RU" altLang="ru-RU" smtClean="0">
                <a:solidFill>
                  <a:schemeClr val="tx1"/>
                </a:solidFill>
              </a:rPr>
              <a:t>4) судебно-медицинская и судебно-психиатрическая экспертизы; </a:t>
            </a:r>
          </a:p>
          <a:p>
            <a:r>
              <a:rPr lang="ru-RU" altLang="ru-RU" smtClean="0">
                <a:solidFill>
                  <a:schemeClr val="tx1"/>
                </a:solidFill>
              </a:rPr>
              <a:t>5) экспертиза профессиональной пригодности и экспертиза связи заболевания с профессией; </a:t>
            </a:r>
          </a:p>
          <a:p>
            <a:r>
              <a:rPr lang="ru-RU" altLang="ru-RU" smtClean="0">
                <a:solidFill>
                  <a:schemeClr val="tx1"/>
                </a:solidFill>
              </a:rPr>
              <a:t>6) </a:t>
            </a:r>
            <a:r>
              <a:rPr lang="ru-RU" altLang="ru-RU" b="1" smtClean="0">
                <a:solidFill>
                  <a:schemeClr val="tx1"/>
                </a:solidFill>
              </a:rPr>
              <a:t>экспертиза качества медицинской помощи. </a:t>
            </a:r>
          </a:p>
          <a:p>
            <a:pPr algn="just" eaLnBrk="1" hangingPunct="1"/>
            <a:endParaRPr lang="ru-RU" altLang="ru-RU" smtClean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85863" y="1960563"/>
            <a:ext cx="8782050" cy="33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42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000" b="1" smtClean="0"/>
              <a:t>Роль и место НМЭ в системе медицинских экспертиз </a:t>
            </a:r>
            <a:endParaRPr lang="ru-RU" altLang="ru-RU" sz="2800" smtClean="0"/>
          </a:p>
        </p:txBody>
      </p:sp>
      <p:sp>
        <p:nvSpPr>
          <p:cNvPr id="16387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b="1" smtClean="0">
                <a:solidFill>
                  <a:srgbClr val="840660"/>
                </a:solidFill>
              </a:rPr>
              <a:t>     </a:t>
            </a:r>
            <a:r>
              <a:rPr lang="ru-RU" altLang="ru-RU" sz="2400" b="1" smtClean="0">
                <a:solidFill>
                  <a:schemeClr val="tx1"/>
                </a:solidFill>
              </a:rPr>
              <a:t>Экспертиза качества медицинской помощи </a:t>
            </a:r>
            <a:r>
              <a:rPr lang="ru-RU" altLang="ru-RU" sz="2400" smtClean="0">
                <a:solidFill>
                  <a:schemeClr val="tx1"/>
                </a:solidFill>
              </a:rPr>
              <a:t>– это выявление нарушений при оказании медицинской помощи, в том числе оценка своевременности ее оказания, правильности выбора методов профилактики, диагностики, лечения и реабилитации, степени достижения запланированного результата (Федеральный закон «Об основах охраны здоровья граждан в Российской </a:t>
            </a:r>
            <a:r>
              <a:rPr lang="ru-RU" altLang="ru-RU" sz="2800" smtClean="0">
                <a:solidFill>
                  <a:schemeClr val="tx1"/>
                </a:solidFill>
              </a:rPr>
              <a:t>Федерации» от 23.11.2011 № 323-ФЗ, ст.64). </a:t>
            </a:r>
            <a:endParaRPr lang="ru-RU" altLang="ru-RU" sz="2000" smtClean="0">
              <a:solidFill>
                <a:schemeClr val="tx1"/>
              </a:solidFill>
            </a:endParaRPr>
          </a:p>
          <a:p>
            <a:pPr algn="just" eaLnBrk="1" hangingPunct="1"/>
            <a:endParaRPr lang="ru-RU" altLang="ru-RU" smtClean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85863" y="1960563"/>
            <a:ext cx="8782050" cy="33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000" b="1" smtClean="0"/>
              <a:t>Роль и место НМЭ в системе медицинских экспертиз </a:t>
            </a:r>
            <a:endParaRPr lang="ru-RU" altLang="ru-RU" sz="2800" smtClean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85863" y="1960563"/>
            <a:ext cx="8782050" cy="33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3451225" y="2166938"/>
            <a:ext cx="3557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ru-RU" altLang="ru-RU" sz="2000" b="1"/>
              <a:t>ПО ПРАВОВОМУ СТАТУСУ:</a:t>
            </a:r>
          </a:p>
        </p:txBody>
      </p:sp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3921125" y="2890838"/>
            <a:ext cx="28241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ru-RU" altLang="ru-RU" sz="3200" b="1"/>
              <a:t>ЭКСПЕРТИЗЫ</a:t>
            </a:r>
          </a:p>
        </p:txBody>
      </p:sp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1400175" y="4654550"/>
            <a:ext cx="237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ru-RU" altLang="ru-RU" sz="3200" b="1"/>
              <a:t>СУДЕБНЫЕ</a:t>
            </a:r>
          </a:p>
        </p:txBody>
      </p:sp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6434138" y="4654550"/>
            <a:ext cx="3101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ru-RU" altLang="ru-RU" sz="3200" b="1"/>
              <a:t>ВНЕСУДЕБНЫЕ</a:t>
            </a:r>
          </a:p>
        </p:txBody>
      </p:sp>
      <p:cxnSp>
        <p:nvCxnSpPr>
          <p:cNvPr id="3" name="Прямая со стрелкой 2"/>
          <p:cNvCxnSpPr>
            <a:stCxn id="17413" idx="2"/>
            <a:endCxn id="17414" idx="0"/>
          </p:cNvCxnSpPr>
          <p:nvPr/>
        </p:nvCxnSpPr>
        <p:spPr>
          <a:xfrm flipH="1">
            <a:off x="2586038" y="3476625"/>
            <a:ext cx="2747169" cy="11779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stCxn id="17413" idx="2"/>
            <a:endCxn id="17415" idx="0"/>
          </p:cNvCxnSpPr>
          <p:nvPr/>
        </p:nvCxnSpPr>
        <p:spPr>
          <a:xfrm>
            <a:off x="5333207" y="3476625"/>
            <a:ext cx="2651919" cy="11779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4"/>
          <p:cNvSpPr>
            <a:spLocks noGrp="1"/>
          </p:cNvSpPr>
          <p:nvPr>
            <p:ph type="title"/>
          </p:nvPr>
        </p:nvSpPr>
        <p:spPr>
          <a:xfrm>
            <a:off x="644525" y="165100"/>
            <a:ext cx="8596313" cy="1320800"/>
          </a:xfrm>
        </p:spPr>
        <p:txBody>
          <a:bodyPr/>
          <a:lstStyle/>
          <a:p>
            <a:pPr algn="ctr" eaLnBrk="1" hangingPunct="1"/>
            <a:r>
              <a:rPr lang="ru-RU" altLang="ru-RU" sz="4000" b="1" smtClean="0"/>
              <a:t>Роль и место НМЭ в системе медицинских экспертиз </a:t>
            </a:r>
            <a:endParaRPr lang="ru-RU" altLang="ru-RU" sz="4000" smtClean="0"/>
          </a:p>
        </p:txBody>
      </p:sp>
      <p:sp>
        <p:nvSpPr>
          <p:cNvPr id="19459" name="Объект 5"/>
          <p:cNvSpPr>
            <a:spLocks noGrp="1"/>
          </p:cNvSpPr>
          <p:nvPr>
            <p:ph idx="1"/>
          </p:nvPr>
        </p:nvSpPr>
        <p:spPr>
          <a:xfrm>
            <a:off x="677863" y="1647825"/>
            <a:ext cx="8596312" cy="5024438"/>
          </a:xfrm>
        </p:spPr>
        <p:txBody>
          <a:bodyPr/>
          <a:lstStyle/>
          <a:p>
            <a:pPr algn="ctr">
              <a:buFont typeface="Wingdings 3" panose="05040102010807070707" pitchFamily="18" charset="2"/>
              <a:buNone/>
            </a:pPr>
            <a:r>
              <a:rPr lang="ru-RU" altLang="ru-RU" b="1" dirty="0" smtClean="0"/>
              <a:t>ВНЕСУДЕБНАЯ ЭКСПЕРТИЗА: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 smtClean="0"/>
              <a:t>исследование, проводимое лицом, сведущим в науке, технике, искусстве или ремесле для разрешения вопросов, возникающих в правоотношениях между субъектами права, с целью разрешения спорных ситуаций, установления интересующих фактов.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 smtClean="0"/>
              <a:t>не связана с судопроизводством, сфера её применения — гражданские правоотношения.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b="1" dirty="0" smtClean="0"/>
              <a:t>Однако </a:t>
            </a:r>
            <a:r>
              <a:rPr lang="ru-RU" altLang="ru-RU" dirty="0" smtClean="0"/>
              <a:t>может являться основанием </a:t>
            </a:r>
            <a:r>
              <a:rPr lang="ru-RU" altLang="ru-RU" b="1" dirty="0" smtClean="0"/>
              <a:t>для судебного разбират</a:t>
            </a:r>
            <a:r>
              <a:rPr lang="ru-RU" altLang="ru-RU" dirty="0" smtClean="0"/>
              <a:t>ельства или возбуждения уголовного дела, если в ходе её проведения будут установлены достаточные для этого факты.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 smtClean="0"/>
              <a:t>не имеет особого правового статуса, поэтому её инициатором может быть любое физическое или юридическое лицо, а порядок её проведения имеет свободный характер.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 smtClean="0"/>
              <a:t>производство внесудебных экспертиз осуществляется на возмездной основе, специализирующимися на этом экспертными организациями.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87438" y="1531938"/>
            <a:ext cx="8782050" cy="33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000" b="1" smtClean="0"/>
              <a:t>Роль и место НМЭ в системе медицинских экспертиз </a:t>
            </a:r>
            <a:endParaRPr lang="ru-RU" altLang="ru-RU" sz="2800" smtClean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85863" y="1960563"/>
            <a:ext cx="8782050" cy="33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1169988" y="2149475"/>
            <a:ext cx="93440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ru-RU" altLang="ru-RU" sz="3200" b="1"/>
              <a:t>НЕЗАВИСИМАЯ МЕДИЦИНСКАЯ ЭКСПЕРТИЗА:</a:t>
            </a:r>
          </a:p>
        </p:txBody>
      </p:sp>
      <p:sp>
        <p:nvSpPr>
          <p:cNvPr id="18437" name="TextBox 8"/>
          <p:cNvSpPr txBox="1">
            <a:spLocks noChangeArrowheads="1"/>
          </p:cNvSpPr>
          <p:nvPr/>
        </p:nvSpPr>
        <p:spPr bwMode="auto">
          <a:xfrm>
            <a:off x="1563688" y="3990975"/>
            <a:ext cx="77660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ru-RU" altLang="ru-RU" sz="3200" b="1">
                <a:solidFill>
                  <a:srgbClr val="FF0000"/>
                </a:solidFill>
              </a:rPr>
              <a:t>ВНЕСУДЕБНАЯ ЭКСПЕРТИЗА </a:t>
            </a:r>
          </a:p>
          <a:p>
            <a:pPr algn="ctr"/>
            <a:r>
              <a:rPr lang="ru-RU" altLang="ru-RU" sz="3200" b="1">
                <a:solidFill>
                  <a:srgbClr val="FF0000"/>
                </a:solidFill>
              </a:rPr>
              <a:t>КАЧЕСТВА МЕДИЦИНСКОЙ ПОМОЩИ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4"/>
          <p:cNvSpPr>
            <a:spLocks noGrp="1"/>
          </p:cNvSpPr>
          <p:nvPr>
            <p:ph type="title"/>
          </p:nvPr>
        </p:nvSpPr>
        <p:spPr>
          <a:xfrm>
            <a:off x="504868" y="2933572"/>
            <a:ext cx="8596312" cy="1320800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/>
              <a:t>НЕЗАВИСИМАЯ МЕДИЦИНСКАЯ ЭКСПЕРТИЗА</a:t>
            </a:r>
            <a:endParaRPr lang="ru-RU" altLang="ru-RU" sz="2400" dirty="0" smtClean="0"/>
          </a:p>
        </p:txBody>
      </p:sp>
      <p:sp>
        <p:nvSpPr>
          <p:cNvPr id="20483" name="Объект 5"/>
          <p:cNvSpPr>
            <a:spLocks noGrp="1"/>
          </p:cNvSpPr>
          <p:nvPr>
            <p:ph idx="1"/>
          </p:nvPr>
        </p:nvSpPr>
        <p:spPr>
          <a:xfrm>
            <a:off x="504868" y="232935"/>
            <a:ext cx="8596312" cy="2790352"/>
          </a:xfrm>
        </p:spPr>
        <p:txBody>
          <a:bodyPr/>
          <a:lstStyle/>
          <a:p>
            <a:pPr algn="just" eaLnBrk="1" hangingPunct="1"/>
            <a:r>
              <a:rPr lang="ru-RU" altLang="ru-RU" sz="2400" b="1" dirty="0" smtClean="0"/>
              <a:t>ЭКСПЕРТИЗА КАЧЕСТВА, ПРОВОДИМАЯ В РАМКАХ  ГОСУДАРСТВЕННОГО КОНТРОЛЯ КАЧЕСТВА И БЕЗОПАСНОСТИ МЕДИЦИНСКОЙ ДЕЯТЕЛЬНОСТИ</a:t>
            </a:r>
          </a:p>
          <a:p>
            <a:pPr algn="just" eaLnBrk="1" hangingPunct="1"/>
            <a:r>
              <a:rPr lang="ru-RU" altLang="ru-RU" sz="2400" b="1" dirty="0" smtClean="0"/>
              <a:t>ЭКСПЕРТИЗА КАЧЕСТВА, ПРОВОДИМАЯ В СООТВЕТСТВИИ С ЗАКОНОДАТЕЛЬСТВОМ ОБ ОМС</a:t>
            </a:r>
          </a:p>
          <a:p>
            <a:pPr algn="just" eaLnBrk="1" hangingPunct="1"/>
            <a:r>
              <a:rPr lang="ru-RU" altLang="ru-RU" sz="2400" b="1" dirty="0" smtClean="0"/>
              <a:t>СУДЕБНО-МЕДИЦИНСКАЯ ЭКСПЕРТИЗА </a:t>
            </a:r>
          </a:p>
        </p:txBody>
      </p:sp>
      <p:sp>
        <p:nvSpPr>
          <p:cNvPr id="5" name="Заголовок 4"/>
          <p:cNvSpPr txBox="1">
            <a:spLocks/>
          </p:cNvSpPr>
          <p:nvPr/>
        </p:nvSpPr>
        <p:spPr bwMode="auto">
          <a:xfrm>
            <a:off x="504868" y="4556426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/>
            <a:r>
              <a:rPr lang="ru-RU" altLang="ru-RU" sz="6000" b="1" dirty="0" smtClean="0">
                <a:solidFill>
                  <a:srgbClr val="FF0000"/>
                </a:solidFill>
              </a:rPr>
              <a:t>ЗАЧЕМ?</a:t>
            </a:r>
            <a:endParaRPr lang="ru-RU" altLang="ru-RU" sz="4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4"/>
          <p:cNvSpPr>
            <a:spLocks noGrp="1"/>
          </p:cNvSpPr>
          <p:nvPr>
            <p:ph type="title"/>
          </p:nvPr>
        </p:nvSpPr>
        <p:spPr>
          <a:xfrm>
            <a:off x="677863" y="96044"/>
            <a:ext cx="8596312" cy="13208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 smtClean="0"/>
              <a:t>ПОЛОЖЕНИЕ О ПРОВЕДЕНИИ НЕЗАВИСИМОЙ МЕДИЦИНСКОЙ ЭКСПЕРТИЗЫ </a:t>
            </a:r>
            <a:br>
              <a:rPr lang="ru-RU" altLang="ru-RU" b="1" dirty="0" smtClean="0"/>
            </a:br>
            <a:r>
              <a:rPr lang="ru-RU" altLang="ru-RU" sz="2400" b="1" dirty="0" smtClean="0"/>
              <a:t>(разработано Национальной Медицинской Палатой)</a:t>
            </a:r>
          </a:p>
        </p:txBody>
      </p:sp>
      <p:sp>
        <p:nvSpPr>
          <p:cNvPr id="21507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ru-RU" altLang="ru-RU" dirty="0" smtClean="0"/>
              <a:t>Независимая медицинская экспертиза - исследование, направленное на анализ медицинской помощи, которая была оказана гражданину, в том числе оценку своевременности ее оказания, правильности выбора методов профилактики, диагностики, лечения и реабилитации, степени достижения запланированного результата, с выявлением дефектов оказания медицинской помощи, их последствий, а также возможной причинно-следственной связи между выявленными дефектами оказания медицинской помощи и </a:t>
            </a:r>
            <a:r>
              <a:rPr lang="ru-RU" altLang="ru-RU" dirty="0" err="1" smtClean="0"/>
              <a:t>развившимися</a:t>
            </a:r>
            <a:r>
              <a:rPr lang="ru-RU" altLang="ru-RU" dirty="0" smtClean="0"/>
              <a:t> последствиями для состояния здоровья гражданина.</a:t>
            </a:r>
            <a:r>
              <a:rPr lang="en-US" altLang="ru-RU" dirty="0" smtClean="0"/>
              <a:t> </a:t>
            </a:r>
            <a:r>
              <a:rPr lang="ru-RU" altLang="ru-RU" dirty="0" smtClean="0"/>
              <a:t>Независимая медицинская экспертиза осуществляется специализированной организацией, эксперты которой независимы от любых заинтересованных в исходе дела субъектов системы охраны здоровья граждан, в условиях анонимности документов, предоставляемых экспертам, и финансирования проведения экспертизы за счет средств заявителя.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85863" y="1960563"/>
            <a:ext cx="8782050" cy="33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4"/>
          <p:cNvSpPr>
            <a:spLocks noGrp="1"/>
          </p:cNvSpPr>
          <p:nvPr>
            <p:ph type="title"/>
          </p:nvPr>
        </p:nvSpPr>
        <p:spPr>
          <a:xfrm>
            <a:off x="677863" y="96044"/>
            <a:ext cx="8596312" cy="13208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 smtClean="0"/>
              <a:t>ПОЛОЖЕНИЕ О ПРОВЕДЕНИИ НЕЗАВИСИМОЙ МЕДИЦИНСКОЙ ЭКСПЕРТИЗЫ </a:t>
            </a:r>
            <a:br>
              <a:rPr lang="ru-RU" altLang="ru-RU" b="1" dirty="0" smtClean="0"/>
            </a:br>
            <a:r>
              <a:rPr lang="ru-RU" altLang="ru-RU" sz="2400" b="1" dirty="0" smtClean="0"/>
              <a:t>(разработано Национальной Медицинской Палатой)</a:t>
            </a:r>
          </a:p>
        </p:txBody>
      </p:sp>
      <p:sp>
        <p:nvSpPr>
          <p:cNvPr id="21507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ru-RU" dirty="0" smtClean="0"/>
              <a:t>Независимая медицинская экспертиза </a:t>
            </a:r>
            <a:r>
              <a:rPr lang="ru-RU" dirty="0"/>
              <a:t>носит вторичный характер, проводится по завершенным случаям оказания медицинской помощи и предполагает проведение медицинского аудита, то есть подробного ретроспективного анализа и оценки </a:t>
            </a:r>
            <a:r>
              <a:rPr lang="ru-RU" dirty="0" smtClean="0"/>
              <a:t>медицинской </a:t>
            </a:r>
            <a:r>
              <a:rPr lang="ru-RU" dirty="0"/>
              <a:t>документации методом проверки соответствия оказанной гражданину медицинской помощи обязательным требованиям законодательства, порядков оказания медицинской помощи, клинических рекомендаций (протоколов лечения) по вопросам оказания медицинской помощи, обычно предъявляемым требованиям в сфере здравоохранения, целям медицинских вмешательств и условиям договоров об оказании медицинской помощи.</a:t>
            </a:r>
            <a:endParaRPr lang="ru-RU" altLang="ru-RU" dirty="0" smtClean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85863" y="1960563"/>
            <a:ext cx="8782050" cy="33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42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4"/>
          <p:cNvSpPr>
            <a:spLocks noGrp="1"/>
          </p:cNvSpPr>
          <p:nvPr>
            <p:ph type="title"/>
          </p:nvPr>
        </p:nvSpPr>
        <p:spPr>
          <a:xfrm>
            <a:off x="677863" y="96044"/>
            <a:ext cx="8596312" cy="13208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 smtClean="0"/>
              <a:t>ПОЛОЖЕНИЕ О ПРОВЕДЕНИИ НЕЗАВИСИМОЙ МЕДИЦИНСКОЙ ЭКСПЕРТИЗЫ </a:t>
            </a:r>
            <a:br>
              <a:rPr lang="ru-RU" altLang="ru-RU" b="1" dirty="0" smtClean="0"/>
            </a:br>
            <a:r>
              <a:rPr lang="ru-RU" altLang="ru-RU" sz="2400" b="1" dirty="0" smtClean="0"/>
              <a:t>(разработано Национальной Медицинской Палатой)</a:t>
            </a:r>
          </a:p>
        </p:txBody>
      </p:sp>
      <p:sp>
        <p:nvSpPr>
          <p:cNvPr id="21507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ОБЪЕКТОМ независимой </a:t>
            </a:r>
            <a:r>
              <a:rPr lang="ru-RU" sz="2000" dirty="0"/>
              <a:t>медицинской экспертизы является медицинская документация, отражающая результаты организации и оказания медицинской помощи в медицинских организациях (первичная унифицированная медицинская документация), а также результаты предыдущих экспертиз. </a:t>
            </a:r>
          </a:p>
          <a:p>
            <a:r>
              <a:rPr lang="ru-RU" sz="2000" dirty="0" smtClean="0"/>
              <a:t>СУБЪЕКТАМИ независимой </a:t>
            </a:r>
            <a:r>
              <a:rPr lang="ru-RU" sz="2000" dirty="0"/>
              <a:t>медицинской экспертизы  являются: граждане (пациенты, медицинские работники), медицинские организации, эксперты.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85863" y="1960563"/>
            <a:ext cx="8782050" cy="33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04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60350" y="452438"/>
            <a:ext cx="9601200" cy="10461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b="1" dirty="0" smtClean="0"/>
              <a:t>Федеральный закон от 21.11.2011 №323-ФЗ </a:t>
            </a:r>
            <a:br>
              <a:rPr lang="ru-RU" altLang="ru-RU" sz="3200" b="1" dirty="0" smtClean="0"/>
            </a:br>
            <a:r>
              <a:rPr lang="ru-RU" altLang="ru-RU" sz="3200" b="1" dirty="0" smtClean="0"/>
              <a:t>«Об основах охраны здоровья граждан в РФ»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708025" y="1565275"/>
            <a:ext cx="11145838" cy="4683125"/>
          </a:xfrm>
        </p:spPr>
        <p:txBody>
          <a:bodyPr/>
          <a:lstStyle/>
          <a:p>
            <a:pPr eaLnBrk="1" hangingPunct="1"/>
            <a:r>
              <a:rPr lang="ru-RU" altLang="ru-RU" smtClean="0"/>
              <a:t>Статья 58.</a:t>
            </a:r>
          </a:p>
          <a:p>
            <a:pPr eaLnBrk="1" hangingPunct="1">
              <a:buFont typeface="Wingdings 3" panose="05040102010807070707" pitchFamily="18" charset="2"/>
              <a:buAutoNum type="arabicPeriod"/>
            </a:pPr>
            <a:r>
              <a:rPr lang="ru-RU" altLang="ru-RU" sz="1600" smtClean="0"/>
              <a:t>Медицинской экспертизой является проводимое в установленном порядке исследование, направленное на установление состояния здоровья гражданина, в целях определения его способности осуществлять трудовую или иную деятельность, а также установления причинно-следственной связи между воздействием каких-либо событий, факторов и состоянием здоровья гражданина.</a:t>
            </a:r>
          </a:p>
          <a:p>
            <a:pPr eaLnBrk="1" hangingPunct="1">
              <a:buFont typeface="Century Gothic" panose="020B0502020202020204" pitchFamily="34" charset="0"/>
              <a:buAutoNum type="arabicPeriod"/>
            </a:pPr>
            <a:r>
              <a:rPr lang="ru-RU" altLang="ru-RU" sz="1600" smtClean="0"/>
              <a:t>В Российской Федерации проводятся следующие виды медицинских экспертиз:</a:t>
            </a:r>
          </a:p>
          <a:p>
            <a:pPr lvl="1" eaLnBrk="1" hangingPunct="1">
              <a:spcBef>
                <a:spcPct val="0"/>
              </a:spcBef>
              <a:buFont typeface="Wingdings 3" panose="05040102010807070707" pitchFamily="18" charset="2"/>
              <a:buAutoNum type="arabicParenR"/>
            </a:pPr>
            <a:r>
              <a:rPr lang="ru-RU" altLang="ru-RU" smtClean="0"/>
              <a:t>экспертиза временной нетрудоспособности;</a:t>
            </a:r>
          </a:p>
          <a:p>
            <a:pPr lvl="1" eaLnBrk="1" hangingPunct="1">
              <a:spcBef>
                <a:spcPct val="0"/>
              </a:spcBef>
              <a:buFont typeface="Wingdings 3" panose="05040102010807070707" pitchFamily="18" charset="2"/>
              <a:buAutoNum type="arabicParenR"/>
            </a:pPr>
            <a:r>
              <a:rPr lang="ru-RU" altLang="ru-RU" smtClean="0"/>
              <a:t>медико-социальная экспертиза;</a:t>
            </a:r>
          </a:p>
          <a:p>
            <a:pPr lvl="1" eaLnBrk="1" hangingPunct="1">
              <a:spcBef>
                <a:spcPct val="0"/>
              </a:spcBef>
              <a:buFont typeface="Wingdings 3" panose="05040102010807070707" pitchFamily="18" charset="2"/>
              <a:buAutoNum type="arabicParenR"/>
            </a:pPr>
            <a:r>
              <a:rPr lang="ru-RU" altLang="ru-RU" smtClean="0"/>
              <a:t>военно-врачебная экспертиза;</a:t>
            </a:r>
          </a:p>
          <a:p>
            <a:pPr lvl="1" eaLnBrk="1" hangingPunct="1">
              <a:spcBef>
                <a:spcPct val="0"/>
              </a:spcBef>
              <a:buFont typeface="Wingdings 3" panose="05040102010807070707" pitchFamily="18" charset="2"/>
              <a:buAutoNum type="arabicParenR"/>
            </a:pPr>
            <a:r>
              <a:rPr lang="ru-RU" altLang="ru-RU" smtClean="0"/>
              <a:t>судебно-медицинская и судебно-психиатрическая экспертизы;</a:t>
            </a:r>
          </a:p>
          <a:p>
            <a:pPr lvl="1" eaLnBrk="1" hangingPunct="1">
              <a:spcBef>
                <a:spcPct val="0"/>
              </a:spcBef>
              <a:buFont typeface="Wingdings 3" panose="05040102010807070707" pitchFamily="18" charset="2"/>
              <a:buAutoNum type="arabicParenR"/>
            </a:pPr>
            <a:r>
              <a:rPr lang="ru-RU" altLang="ru-RU" smtClean="0"/>
              <a:t>экспертиза профессиональной пригодности и экспертиза связи заболевания с профессией;</a:t>
            </a:r>
          </a:p>
          <a:p>
            <a:pPr lvl="1" eaLnBrk="1" hangingPunct="1">
              <a:spcBef>
                <a:spcPct val="0"/>
              </a:spcBef>
              <a:buFont typeface="Wingdings 3" panose="05040102010807070707" pitchFamily="18" charset="2"/>
              <a:buAutoNum type="arabicParenR"/>
            </a:pPr>
            <a:r>
              <a:rPr lang="ru-RU" altLang="ru-RU" smtClean="0"/>
              <a:t>экспертиза качества медицинской помощи.</a:t>
            </a:r>
          </a:p>
          <a:p>
            <a:pPr eaLnBrk="1" hangingPunct="1">
              <a:buFont typeface="Century Gothic" panose="020B0502020202020204" pitchFamily="34" charset="0"/>
              <a:buAutoNum type="arabicPeriod" startAt="3"/>
            </a:pPr>
            <a:r>
              <a:rPr lang="ru-RU" altLang="ru-RU" sz="1600" b="1" smtClean="0"/>
              <a:t>Граждане имеют право на проведение независимой медицинской экспертизы в порядке и в случаях, которые установлены положением о независимой медицинской экспертизе, утверждаемым Правительством Российской Федерации.</a:t>
            </a:r>
          </a:p>
          <a:p>
            <a:pPr eaLnBrk="1" hangingPunct="1">
              <a:buFont typeface="Wingdings 3" panose="05040102010807070707" pitchFamily="18" charset="2"/>
              <a:buAutoNum type="arabicPeriod" startAt="3"/>
            </a:pPr>
            <a:endParaRPr lang="ru-RU" altLang="ru-RU" sz="1400" smtClean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46113" y="1498600"/>
            <a:ext cx="10360025" cy="66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4"/>
          <p:cNvSpPr>
            <a:spLocks noGrp="1"/>
          </p:cNvSpPr>
          <p:nvPr>
            <p:ph type="title"/>
          </p:nvPr>
        </p:nvSpPr>
        <p:spPr>
          <a:xfrm>
            <a:off x="677863" y="96044"/>
            <a:ext cx="8596312" cy="13208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 smtClean="0"/>
              <a:t>ПОЛОЖЕНИЕ О ПРОВЕДЕНИИ НЕЗАВИСИМОЙ МЕДИЦИНСКОЙ ЭКСПЕРТИЗЫ </a:t>
            </a:r>
            <a:br>
              <a:rPr lang="ru-RU" altLang="ru-RU" b="1" dirty="0" smtClean="0"/>
            </a:br>
            <a:r>
              <a:rPr lang="ru-RU" altLang="ru-RU" sz="2400" b="1" dirty="0" smtClean="0"/>
              <a:t>(разработано Национальной Медицинской Палатой)</a:t>
            </a:r>
          </a:p>
        </p:txBody>
      </p:sp>
      <p:sp>
        <p:nvSpPr>
          <p:cNvPr id="21507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Н</a:t>
            </a:r>
            <a:r>
              <a:rPr lang="ru-RU" sz="2000" dirty="0" smtClean="0"/>
              <a:t>езависимая </a:t>
            </a:r>
            <a:r>
              <a:rPr lang="ru-RU" sz="2000" dirty="0"/>
              <a:t>медицинская экспертиза не является медицинским вмешательством (медицинской деятельностью, медицинской помощью, медицинской услугой), т.к. не затрагивает физическое или психическое состояние человека, не имеет профилактической, диагностической, лечебной и реабилитационной направленности, не предусматривает проведение медицинских обследований, медицинских осмотров гражданина экспертами, а также дополнительных лабораторных и диагностических исследований в экспертной организации.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85863" y="1960563"/>
            <a:ext cx="8782050" cy="33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71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1041400" y="247650"/>
            <a:ext cx="78914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ru-RU" altLang="ru-RU" sz="3600" b="1">
                <a:solidFill>
                  <a:srgbClr val="92D050"/>
                </a:solidFill>
              </a:rPr>
              <a:t>ПРИНЦИПЫ НЕЗАВИСИМОЙ </a:t>
            </a:r>
          </a:p>
          <a:p>
            <a:pPr algn="ctr"/>
            <a:r>
              <a:rPr lang="ru-RU" altLang="ru-RU" sz="3600" b="1">
                <a:solidFill>
                  <a:srgbClr val="92D050"/>
                </a:solidFill>
              </a:rPr>
              <a:t>МЕДИЦИНСКОЙ ЭКСПЕРТИЗЫ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92188" y="1712913"/>
            <a:ext cx="9326562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35038" y="1531938"/>
            <a:ext cx="8712200" cy="4956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92D050"/>
              </a:buClr>
              <a:defRPr/>
            </a:pPr>
            <a:endParaRPr lang="ru-RU" sz="2800" b="1" dirty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1" dirty="0"/>
              <a:t>Законность</a:t>
            </a:r>
          </a:p>
          <a:p>
            <a:pPr marL="285750" indent="-285750">
              <a:buClr>
                <a:srgbClr val="92D050"/>
              </a:buClr>
              <a:defRPr/>
            </a:pPr>
            <a:endParaRPr lang="ru-RU" sz="2400" b="1" dirty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1" dirty="0"/>
              <a:t>Соблюдение прав и свобод человека и гражданина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endParaRPr lang="ru-RU" sz="2400" b="1" dirty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1" dirty="0"/>
              <a:t>Конфиденциальность</a:t>
            </a:r>
            <a:endParaRPr lang="en-US" sz="2400" b="1" dirty="0"/>
          </a:p>
          <a:p>
            <a:pPr marL="285750" indent="-285750">
              <a:buClr>
                <a:srgbClr val="92D050"/>
              </a:buClr>
              <a:defRPr/>
            </a:pPr>
            <a:endParaRPr lang="ru-RU" sz="2400" b="1" dirty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1" dirty="0"/>
              <a:t>Авторитет и доверие к экспертам -  </a:t>
            </a:r>
          </a:p>
          <a:p>
            <a:pPr>
              <a:buClr>
                <a:srgbClr val="92D050"/>
              </a:buClr>
              <a:defRPr/>
            </a:pPr>
            <a:r>
              <a:rPr lang="ru-RU" sz="2400" b="1" dirty="0"/>
              <a:t>   представителям профессионального</a:t>
            </a:r>
          </a:p>
          <a:p>
            <a:pPr>
              <a:buClr>
                <a:srgbClr val="92D050"/>
              </a:buClr>
              <a:defRPr/>
            </a:pPr>
            <a:r>
              <a:rPr lang="ru-RU" sz="2400" b="1" dirty="0"/>
              <a:t>   медицинского сообщества </a:t>
            </a:r>
            <a:endParaRPr lang="en-US" sz="2400" b="1" dirty="0"/>
          </a:p>
          <a:p>
            <a:pPr marL="285750" indent="-285750">
              <a:buClr>
                <a:srgbClr val="92D050"/>
              </a:buClr>
              <a:defRPr/>
            </a:pPr>
            <a:endParaRPr lang="ru-RU" sz="2400" b="1" dirty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1" dirty="0"/>
              <a:t>Результаты экспертизы используются в процессе досудебного урегулирования споров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7375" y="947738"/>
            <a:ext cx="8518525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/>
              <a:t>Все материалы предоставляются эксперту                               </a:t>
            </a:r>
            <a:r>
              <a:rPr lang="ru-RU" sz="3600" b="1" dirty="0">
                <a:solidFill>
                  <a:srgbClr val="92D050"/>
                </a:solidFill>
              </a:rPr>
              <a:t>в обезличенной форме</a:t>
            </a:r>
            <a:r>
              <a:rPr lang="ru-RU" sz="2400" dirty="0"/>
              <a:t>, исключающей возможность определения контактных данных заявителя, лечащего врача и медицинской организации, в которой оказывалась медицинская помощь.</a:t>
            </a:r>
          </a:p>
          <a:p>
            <a:pPr>
              <a:buClr>
                <a:srgbClr val="92D050"/>
              </a:buClr>
              <a:defRPr/>
            </a:pPr>
            <a:endParaRPr lang="ru-RU" sz="2400" dirty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/>
              <a:t>Экспертная организация несет ответственность за разглашение данных, позволяющих эксперту идентифицировать заявителя, и (или) лечащего врача, и (или) медицинскую организацию, в которой оказывалась медицинская помощь.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44488" y="1035050"/>
            <a:ext cx="9047162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ru-RU" altLang="ru-RU" sz="2400" dirty="0"/>
              <a:t>Экспертная организация определяет независимого эксперта, отвечающего установленным квалификационным требованиям и допущенного к проведению экспертизы по специальности, соответствующей специальности лечащего врача, </a:t>
            </a:r>
            <a:r>
              <a:rPr lang="ru-RU" altLang="ru-RU" sz="3600" b="1" dirty="0">
                <a:solidFill>
                  <a:srgbClr val="92D050"/>
                </a:solidFill>
              </a:rPr>
              <a:t>экстерриториально</a:t>
            </a:r>
            <a:r>
              <a:rPr lang="ru-RU" altLang="ru-RU" sz="3600" dirty="0"/>
              <a:t> </a:t>
            </a:r>
            <a:r>
              <a:rPr lang="ru-RU" altLang="ru-RU" sz="2400" dirty="0"/>
              <a:t>по отношению к </a:t>
            </a:r>
            <a:r>
              <a:rPr lang="ru-RU" altLang="ru-RU" sz="2400" dirty="0" err="1"/>
              <a:t>экспертируемой</a:t>
            </a:r>
            <a:r>
              <a:rPr lang="ru-RU" altLang="ru-RU" sz="2400" dirty="0"/>
              <a:t> медицинской организации, формулирует техническое задание на проведение независимой экспертизы, а также при необходимости утверждает состав экспертных комиссий и порядок их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smtClean="0"/>
              <a:t>Требования к экспертам:</a:t>
            </a: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1104900" y="1714500"/>
            <a:ext cx="8945563" cy="4195763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Экспертом независимой медицинской экспертизы может являться</a:t>
            </a:r>
            <a:r>
              <a:rPr lang="ru-RU" altLang="ru-RU" i="1" dirty="0" smtClean="0"/>
              <a:t> </a:t>
            </a:r>
            <a:r>
              <a:rPr lang="ru-RU" altLang="ru-RU" dirty="0" smtClean="0"/>
              <a:t>член медицинской профессиональной организации (их ассоциации, союза) - сотрудник медицинской (медицинской образовательной) организации, имеющий высшее медицинское образование (или высшее фармацевтическое образование, или высшее профессиональное образование со специализаций в соответствии с нормативно-правовой базой квалификационных требований), стаж практической работы по специальности, в отношении которой он может быть привлечен в качестве эксперта, не менее 15 лет, высшую квалификационную категорию или научное звание доцента, профессора, старшего научного, ведущего научного, главного научного сотрудника по соответствующей специальности.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69988" y="1325563"/>
            <a:ext cx="8880475" cy="17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1722438" y="5561013"/>
            <a:ext cx="7651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92D050"/>
                </a:solidFill>
              </a:rPr>
              <a:t>ЕДИНЫЙ ОБЩЕРОССИЙСКИЙ РЕЕСТР ЭКСПЕРТОВ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5297488" y="4835525"/>
            <a:ext cx="484187" cy="766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2481" y="1657951"/>
            <a:ext cx="9615487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/>
              <a:t>Разработана организационно-функциональная модель проведения независимой медицинской экспертизы на базе профессиональных </a:t>
            </a:r>
            <a:r>
              <a:rPr lang="ru-RU" sz="2400" b="1" dirty="0"/>
              <a:t>некоммерческих организаций, входящих в состав </a:t>
            </a:r>
            <a:r>
              <a:rPr lang="ru-RU" sz="2400" b="1" dirty="0" smtClean="0"/>
              <a:t>НМП;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endParaRPr lang="ru-RU" sz="2400" b="1" dirty="0" smtClean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/>
              <a:t>Разработано </a:t>
            </a:r>
            <a:r>
              <a:rPr lang="ru-RU" sz="2400" b="1" dirty="0"/>
              <a:t>Положение, которое устанавливает принципы, основания, правила и процедуры проведения независимой медицинской экспертизы в НМП и </a:t>
            </a:r>
            <a:r>
              <a:rPr lang="ru-RU" sz="2400" b="1" dirty="0" smtClean="0"/>
              <a:t>профессиональных </a:t>
            </a:r>
            <a:r>
              <a:rPr lang="ru-RU" sz="2400" b="1" dirty="0"/>
              <a:t>некоммерческих организациях, входящих в ее </a:t>
            </a:r>
            <a:r>
              <a:rPr lang="ru-RU" sz="2400" b="1" dirty="0" smtClean="0"/>
              <a:t>состав;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endParaRPr lang="ru-RU" sz="2400" b="1" dirty="0" smtClean="0"/>
          </a:p>
          <a:p>
            <a:pPr marL="1200150" lvl="2" indent="-285750"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endParaRPr lang="ru-RU" sz="2400" b="1" dirty="0"/>
          </a:p>
          <a:p>
            <a:pPr marL="1200150" lvl="2" indent="-285750"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endParaRPr lang="ru-RU" sz="2400" b="1" dirty="0"/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1039813" y="260350"/>
            <a:ext cx="70743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ru-RU" altLang="ru-RU" sz="3600" b="1" dirty="0">
                <a:solidFill>
                  <a:srgbClr val="92D050"/>
                </a:solidFill>
              </a:rPr>
              <a:t>ИТОГИ РЕАЛИЗАЦИИ ПРОЕКТА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169988" y="1325563"/>
            <a:ext cx="8880475" cy="17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0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0292" y="1336675"/>
            <a:ext cx="7805008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92D050"/>
              </a:buClr>
              <a:defRPr/>
            </a:pPr>
            <a:endParaRPr lang="ru-RU" sz="2000" b="1" dirty="0" smtClean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ru-RU" sz="2000" b="1" dirty="0"/>
              <a:t>В 10 субъектах РФ организованы и начали работу Комиссии по независимой медицинской экспертизе</a:t>
            </a:r>
            <a:r>
              <a:rPr lang="ru-RU" sz="2000" b="1" dirty="0" smtClean="0"/>
              <a:t>:</a:t>
            </a:r>
          </a:p>
          <a:p>
            <a:pPr>
              <a:buClr>
                <a:srgbClr val="92D050"/>
              </a:buClr>
              <a:defRPr/>
            </a:pPr>
            <a:r>
              <a:rPr lang="ru-RU" sz="2000" b="1" dirty="0" smtClean="0"/>
              <a:t> </a:t>
            </a:r>
            <a:endParaRPr lang="ru-RU" sz="2000" b="1" dirty="0"/>
          </a:p>
          <a:p>
            <a:pPr marL="2571750" lvl="5" indent="-285750"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ru-RU" sz="2000" b="1" dirty="0"/>
              <a:t>Председатель комиссии – юрист, имеющий опыт работы в области гражданского права </a:t>
            </a:r>
          </a:p>
          <a:p>
            <a:pPr marL="2571750" lvl="5" indent="-285750"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ru-RU" sz="2000" b="1" dirty="0"/>
              <a:t>Члены комиссии – специалисты с высшим медицинским и юридическим образованием, имеющие специализацию и опыт работы в области организации здравоохранения и общественного здоровья и подготовку по организации экспертной деятельности; </a:t>
            </a:r>
            <a:endParaRPr lang="ru-RU" sz="2000" b="1" dirty="0" smtClean="0"/>
          </a:p>
          <a:p>
            <a:pPr marL="1200150" lvl="2" indent="-285750"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endParaRPr lang="ru-RU" sz="2000" b="1" dirty="0"/>
          </a:p>
          <a:p>
            <a:pPr marL="1200150" lvl="2" indent="-285750"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endParaRPr lang="ru-RU" sz="2000" b="1" dirty="0"/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1039813" y="260350"/>
            <a:ext cx="70743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ru-RU" altLang="ru-RU" sz="3600" b="1" dirty="0">
                <a:solidFill>
                  <a:srgbClr val="92D050"/>
                </a:solidFill>
              </a:rPr>
              <a:t>ИТОГИ РЕАЛИЗАЦИИ ПРОЕКТА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169988" y="1325563"/>
            <a:ext cx="8880475" cy="17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20130" y="1672281"/>
            <a:ext cx="222421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914400">
              <a:buFont typeface="Wingdings" panose="05000000000000000000" pitchFamily="2" charset="2"/>
              <a:buChar char="Ø"/>
              <a:tabLst>
                <a:tab pos="2698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Московская область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indent="-285750" algn="just" defTabSz="914400">
              <a:buFont typeface="Wingdings" panose="05000000000000000000" pitchFamily="2" charset="2"/>
              <a:buChar char="Ø"/>
              <a:tabLst>
                <a:tab pos="269875" algn="l"/>
              </a:tabLst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Смоленская область</a:t>
            </a:r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 defTabSz="914400">
              <a:buFont typeface="Wingdings" panose="05000000000000000000" pitchFamily="2" charset="2"/>
              <a:buChar char="Ø"/>
              <a:tabLst>
                <a:tab pos="2698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Липецкая область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indent="-285750" algn="just" defTabSz="914400">
              <a:buFont typeface="Wingdings" panose="05000000000000000000" pitchFamily="2" charset="2"/>
              <a:buChar char="Ø"/>
              <a:tabLst>
                <a:tab pos="2698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Республика Башкортостан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indent="-285750" algn="just" defTabSz="914400">
              <a:buFont typeface="Wingdings" panose="05000000000000000000" pitchFamily="2" charset="2"/>
              <a:buChar char="Ø"/>
              <a:tabLst>
                <a:tab pos="2698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Свердловская область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lvl="0" indent="-285750" algn="just" defTabSz="914400">
              <a:buFont typeface="Wingdings" panose="05000000000000000000" pitchFamily="2" charset="2"/>
              <a:buChar char="Ø"/>
              <a:tabLst>
                <a:tab pos="2698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Омская область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indent="-285750" algn="just" defTabSz="914400">
              <a:buFont typeface="Wingdings" panose="05000000000000000000" pitchFamily="2" charset="2"/>
              <a:buChar char="Ø"/>
              <a:tabLst>
                <a:tab pos="2698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Воронежская область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lvl="0" indent="-285750" algn="just" defTabSz="914400">
              <a:buFont typeface="Wingdings" panose="05000000000000000000" pitchFamily="2" charset="2"/>
              <a:buChar char="Ø"/>
              <a:tabLst>
                <a:tab pos="2698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Республика Татарстан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indent="-285750" algn="just" defTabSz="914400">
              <a:buFont typeface="Wingdings" panose="05000000000000000000" pitchFamily="2" charset="2"/>
              <a:buChar char="Ø"/>
              <a:tabLst>
                <a:tab pos="2698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Рязанская область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lvl="0" indent="-285750" algn="just" defTabSz="914400">
              <a:buFont typeface="Wingdings" panose="05000000000000000000" pitchFamily="2" charset="2"/>
              <a:buChar char="Ø"/>
              <a:tabLst>
                <a:tab pos="2698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Тверская область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4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9813" y="1336675"/>
            <a:ext cx="9615487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00150" lvl="2" indent="-285750"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endParaRPr lang="ru-RU" b="1" dirty="0"/>
          </a:p>
          <a:p>
            <a:pPr marL="1200150" lvl="2" indent="-285750"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endParaRPr lang="ru-RU" b="1" dirty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ru-RU" sz="2800" b="1" dirty="0"/>
              <a:t>Сформирован единый общероссийский реестр экспертов </a:t>
            </a:r>
            <a:r>
              <a:rPr lang="ru-RU" sz="2800" b="1" dirty="0" smtClean="0"/>
              <a:t>НМП; </a:t>
            </a:r>
          </a:p>
          <a:p>
            <a:pPr>
              <a:buClr>
                <a:srgbClr val="92D050"/>
              </a:buClr>
              <a:defRPr/>
            </a:pPr>
            <a:r>
              <a:rPr lang="ru-RU" sz="2800" b="1" dirty="0" smtClean="0"/>
              <a:t> </a:t>
            </a:r>
            <a:endParaRPr lang="ru-RU" sz="2800" b="1" dirty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/>
              <a:t>Апробирован порядок проведения </a:t>
            </a:r>
            <a:r>
              <a:rPr lang="ru-RU" sz="2800" b="1" dirty="0"/>
              <a:t>независимой </a:t>
            </a:r>
            <a:r>
              <a:rPr lang="ru-RU" sz="2800" b="1" dirty="0" smtClean="0"/>
              <a:t>медицинской экспертизы с </a:t>
            </a:r>
            <a:r>
              <a:rPr lang="ru-RU" sz="2800" b="1" dirty="0"/>
              <a:t>соблюдением принципов экстерриториальности и обезличенности документов в пилотных </a:t>
            </a:r>
            <a:r>
              <a:rPr lang="ru-RU" sz="2800" b="1" dirty="0" smtClean="0"/>
              <a:t>регионах. 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1039813" y="260350"/>
            <a:ext cx="70743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ru-RU" altLang="ru-RU" sz="3600" b="1" dirty="0">
                <a:solidFill>
                  <a:srgbClr val="92D050"/>
                </a:solidFill>
              </a:rPr>
              <a:t>ИТОГИ РЕАЛИЗАЦИИ ПРОЕКТА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169988" y="1325563"/>
            <a:ext cx="8880475" cy="17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9813" y="1336675"/>
            <a:ext cx="9615487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00150" lvl="2" indent="-285750"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endParaRPr lang="ru-RU" b="1" dirty="0"/>
          </a:p>
          <a:p>
            <a:pPr marL="1200150" lvl="2" indent="-285750"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endParaRPr lang="ru-RU" b="1" dirty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/>
              <a:t>Взаимодействие с Ассоциацией судебно-медицинских экспертов позволило обеспечить полноценное рассмотрение экспертных случаев Комиссией по независимой медицинской экспертизе и давать ответ не только на медицинские, но и правовые вопросы, например, о перспективности иска.</a:t>
            </a:r>
          </a:p>
          <a:p>
            <a:pPr>
              <a:buClr>
                <a:srgbClr val="92D050"/>
              </a:buClr>
              <a:defRPr/>
            </a:pP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1039813" y="260350"/>
            <a:ext cx="70743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ru-RU" altLang="ru-RU" sz="3600" b="1" dirty="0">
                <a:solidFill>
                  <a:srgbClr val="92D050"/>
                </a:solidFill>
              </a:rPr>
              <a:t>ИТОГИ РЕАЛИЗАЦИИ ПРОЕКТА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169988" y="1325563"/>
            <a:ext cx="8880475" cy="17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21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4"/>
          <p:cNvSpPr>
            <a:spLocks noGrp="1"/>
          </p:cNvSpPr>
          <p:nvPr>
            <p:ph type="title"/>
          </p:nvPr>
        </p:nvSpPr>
        <p:spPr>
          <a:xfrm>
            <a:off x="504868" y="2933572"/>
            <a:ext cx="8596312" cy="1320800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/>
              <a:t>НЕЗАВИСИМАЯ МЕДИЦИНСКАЯ ЭКСПЕРТИЗА</a:t>
            </a:r>
            <a:endParaRPr lang="ru-RU" altLang="ru-RU" sz="2400" dirty="0" smtClean="0"/>
          </a:p>
        </p:txBody>
      </p:sp>
      <p:sp>
        <p:nvSpPr>
          <p:cNvPr id="20483" name="Объект 5"/>
          <p:cNvSpPr>
            <a:spLocks noGrp="1"/>
          </p:cNvSpPr>
          <p:nvPr>
            <p:ph idx="1"/>
          </p:nvPr>
        </p:nvSpPr>
        <p:spPr>
          <a:xfrm>
            <a:off x="504868" y="232935"/>
            <a:ext cx="8596312" cy="2790352"/>
          </a:xfrm>
        </p:spPr>
        <p:txBody>
          <a:bodyPr/>
          <a:lstStyle/>
          <a:p>
            <a:pPr algn="just" eaLnBrk="1" hangingPunct="1"/>
            <a:r>
              <a:rPr lang="ru-RU" altLang="ru-RU" sz="2400" b="1" dirty="0" smtClean="0"/>
              <a:t>ЭКСПЕРТИЗА КАЧЕСТВА, ПРОВОДИМАЯ В РАМКАХ  ГОСУДАРСТВЕННОГО КОНТРОЛЯ КАЧЕСТВА И БЕЗОПАСНОСТИ МЕДИЦИНСКОЙ ДЕЯТЕЛЬНОСТИ</a:t>
            </a:r>
          </a:p>
          <a:p>
            <a:pPr algn="just" eaLnBrk="1" hangingPunct="1"/>
            <a:r>
              <a:rPr lang="ru-RU" altLang="ru-RU" sz="2400" b="1" dirty="0" smtClean="0"/>
              <a:t>ЭКСПЕРТИЗА КАЧЕСТВА, ПРОВОДИМАЯ В СООТВЕТСТВИИ С ЗАКОНОДАТЕЛЬСТВОМ ОБ ОМС</a:t>
            </a:r>
          </a:p>
          <a:p>
            <a:pPr algn="just" eaLnBrk="1" hangingPunct="1"/>
            <a:r>
              <a:rPr lang="ru-RU" altLang="ru-RU" sz="2400" b="1" dirty="0" smtClean="0"/>
              <a:t>СУДЕБНО-МЕДИЦИНСКАЯ ЭКСПЕРТИЗА </a:t>
            </a:r>
          </a:p>
        </p:txBody>
      </p:sp>
      <p:sp>
        <p:nvSpPr>
          <p:cNvPr id="5" name="Заголовок 4"/>
          <p:cNvSpPr txBox="1">
            <a:spLocks/>
          </p:cNvSpPr>
          <p:nvPr/>
        </p:nvSpPr>
        <p:spPr bwMode="auto">
          <a:xfrm>
            <a:off x="504868" y="4556426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/>
            <a:r>
              <a:rPr lang="ru-RU" altLang="ru-RU" sz="6000" b="1" dirty="0" smtClean="0">
                <a:solidFill>
                  <a:srgbClr val="FF0000"/>
                </a:solidFill>
              </a:rPr>
              <a:t>ЗАЧЕМ?</a:t>
            </a:r>
            <a:endParaRPr lang="ru-RU" altLang="ru-RU" sz="4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96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66675"/>
            <a:ext cx="46736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355600" y="188913"/>
            <a:ext cx="56594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FF0000"/>
                </a:solidFill>
              </a:rPr>
              <a:t>Февраль 2015 г. </a:t>
            </a:r>
          </a:p>
          <a:p>
            <a:pPr algn="ctr"/>
            <a:r>
              <a:rPr lang="ru-RU" altLang="ru-RU" sz="2400" b="1"/>
              <a:t>первый проект </a:t>
            </a:r>
          </a:p>
          <a:p>
            <a:pPr algn="ctr"/>
            <a:r>
              <a:rPr lang="ru-RU" altLang="ru-RU" sz="2400" b="1"/>
              <a:t>постановления Правительства РФ </a:t>
            </a:r>
          </a:p>
          <a:p>
            <a:pPr algn="ctr"/>
            <a:r>
              <a:rPr lang="ru-RU" altLang="ru-RU" sz="2400" b="1"/>
              <a:t>об утверждении положения </a:t>
            </a:r>
          </a:p>
          <a:p>
            <a:pPr algn="ctr"/>
            <a:r>
              <a:rPr lang="ru-RU" altLang="ru-RU" sz="2400" b="1"/>
              <a:t>о независимой медицинской экспертизе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750" y="3233738"/>
            <a:ext cx="5351463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/>
              <a:t>Основные недостатки</a:t>
            </a:r>
            <a:r>
              <a:rPr lang="ru-RU" b="1" dirty="0"/>
              <a:t>:</a:t>
            </a:r>
          </a:p>
          <a:p>
            <a:pPr algn="ctr">
              <a:defRPr/>
            </a:pPr>
            <a:endParaRPr lang="ru-RU" b="1" dirty="0"/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dirty="0"/>
              <a:t>Не содержит определения независимой медицинской экспертизы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dirty="0"/>
              <a:t>Нет ясности по вопросу критериев независимости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dirty="0"/>
              <a:t>Не установлены требования к экспертной организации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dirty="0"/>
              <a:t>Не сформулированы требования к  экспертам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644525" y="0"/>
            <a:ext cx="9347200" cy="1400175"/>
          </a:xfrm>
        </p:spPr>
        <p:txBody>
          <a:bodyPr/>
          <a:lstStyle/>
          <a:p>
            <a:pPr algn="ctr" eaLnBrk="1" hangingPunct="1"/>
            <a:r>
              <a:rPr lang="ru-RU" altLang="ru-RU" sz="3200" b="1" dirty="0" smtClean="0"/>
              <a:t>НЕЗАВИСИМАЯ МЕДИЦИНСКАЯ </a:t>
            </a:r>
            <a:br>
              <a:rPr lang="ru-RU" altLang="ru-RU" sz="3200" b="1" dirty="0" smtClean="0"/>
            </a:br>
            <a:r>
              <a:rPr lang="ru-RU" altLang="ru-RU" sz="3200" b="1" dirty="0" smtClean="0"/>
              <a:t>ЭКСПЕРТИЗА: перспективы развития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46150" y="1293813"/>
            <a:ext cx="8947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874864" y="2975684"/>
            <a:ext cx="2500996" cy="1052834"/>
            <a:chOff x="301242" y="345987"/>
            <a:chExt cx="2500996" cy="1052834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grpSpPr>
        <p:sp>
          <p:nvSpPr>
            <p:cNvPr id="8" name="Прямоугольник 7"/>
            <p:cNvSpPr/>
            <p:nvPr/>
          </p:nvSpPr>
          <p:spPr>
            <a:xfrm>
              <a:off x="301242" y="345987"/>
              <a:ext cx="2500996" cy="1052834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301242" y="345987"/>
              <a:ext cx="2500996" cy="10528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</a:rPr>
                <a:t>Функция определения ответственности за дефекты оказания медицинской помощи</a:t>
              </a:r>
              <a:endParaRPr lang="ru-RU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874864" y="1582515"/>
            <a:ext cx="2500996" cy="988407"/>
            <a:chOff x="989840" y="2573651"/>
            <a:chExt cx="2579948" cy="988407"/>
          </a:xfr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</p:grpSpPr>
        <p:sp>
          <p:nvSpPr>
            <p:cNvPr id="11" name="Прямоугольник 10"/>
            <p:cNvSpPr/>
            <p:nvPr/>
          </p:nvSpPr>
          <p:spPr>
            <a:xfrm>
              <a:off x="989840" y="2573651"/>
              <a:ext cx="2579948" cy="98840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989840" y="2573651"/>
              <a:ext cx="2579948" cy="9884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</a:rPr>
                <a:t>Функция урегулирования конфликтов</a:t>
              </a:r>
              <a:endParaRPr lang="ru-RU" sz="16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863873" y="5128864"/>
            <a:ext cx="2500996" cy="9884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</a:rPr>
              <a:t>Функция управления качеством медицинской помощи</a:t>
            </a:r>
            <a:endParaRPr lang="ru-RU" sz="1600" b="1" kern="1200" dirty="0">
              <a:solidFill>
                <a:schemeClr val="tx1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7038962" y="2975684"/>
            <a:ext cx="2430702" cy="1052834"/>
            <a:chOff x="4036607" y="37968"/>
            <a:chExt cx="2430702" cy="91333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036607" y="37968"/>
              <a:ext cx="2430702" cy="913332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4036607" y="37968"/>
              <a:ext cx="2430702" cy="9133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700" b="1" kern="1200" dirty="0" smtClean="0">
                  <a:solidFill>
                    <a:schemeClr val="tx1"/>
                  </a:solidFill>
                </a:rPr>
                <a:t>Возмещение причиненного </a:t>
              </a:r>
              <a:r>
                <a:rPr lang="ru-RU" sz="1700" b="1" dirty="0">
                  <a:solidFill>
                    <a:schemeClr val="tx1"/>
                  </a:solidFill>
                </a:rPr>
                <a:t>здоровью </a:t>
              </a:r>
              <a:r>
                <a:rPr lang="ru-RU" sz="1700" b="1" dirty="0" smtClean="0">
                  <a:solidFill>
                    <a:schemeClr val="tx1"/>
                  </a:solidFill>
                </a:rPr>
                <a:t>пациента вреда</a:t>
              </a:r>
              <a:endParaRPr lang="ru-RU" sz="17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992060" y="3045435"/>
            <a:ext cx="2430702" cy="913332"/>
            <a:chOff x="6612312" y="55072"/>
            <a:chExt cx="2430702" cy="913332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grpSpPr>
        <p:sp>
          <p:nvSpPr>
            <p:cNvPr id="18" name="Прямоугольник 17"/>
            <p:cNvSpPr/>
            <p:nvPr/>
          </p:nvSpPr>
          <p:spPr>
            <a:xfrm>
              <a:off x="6612312" y="55072"/>
              <a:ext cx="2430702" cy="91333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6612312" y="55072"/>
              <a:ext cx="2430702" cy="9133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1"/>
                  </a:solidFill>
                </a:rPr>
                <a:t>Страхование профессиональной ответственности </a:t>
              </a:r>
              <a:endParaRPr lang="ru-RU" sz="18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992060" y="4256458"/>
            <a:ext cx="2430701" cy="739793"/>
            <a:chOff x="3794124" y="2636575"/>
            <a:chExt cx="2614923" cy="739793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794124" y="2636575"/>
              <a:ext cx="2614923" cy="739793"/>
            </a:xfrm>
            <a:prstGeom prst="rect">
              <a:avLst/>
            </a:prstGeom>
            <a:gradFill flip="none" rotWithShape="0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3794124" y="2636575"/>
              <a:ext cx="2614923" cy="7397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Аналитика и систематизация дефектов оказания медицинской помощи</a:t>
              </a: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981069" y="5166054"/>
            <a:ext cx="2441691" cy="875945"/>
            <a:chOff x="3997755" y="2224256"/>
            <a:chExt cx="2755554" cy="60421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997755" y="2224256"/>
              <a:ext cx="2755554" cy="604219"/>
            </a:xfrm>
            <a:prstGeom prst="rect">
              <a:avLst/>
            </a:prstGeom>
            <a:gradFill flip="none" rotWithShape="0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Прямоугольник 24"/>
            <p:cNvSpPr/>
            <p:nvPr/>
          </p:nvSpPr>
          <p:spPr>
            <a:xfrm>
              <a:off x="3997755" y="2224256"/>
              <a:ext cx="2755554" cy="6042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Совершенствование непрерывного медицинского образования</a:t>
              </a: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038962" y="1582514"/>
            <a:ext cx="2430702" cy="988407"/>
            <a:chOff x="7882387" y="1534310"/>
            <a:chExt cx="2546179" cy="988407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7882387" y="1534310"/>
              <a:ext cx="2546179" cy="988407"/>
            </a:xfrm>
            <a:prstGeom prst="rect">
              <a:avLst/>
            </a:prstGeom>
            <a:gradFill flip="none" rotWithShape="0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7882387" y="1534310"/>
              <a:ext cx="2546179" cy="988407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</a:rPr>
                <a:t>Досудебное урегулирование медицинских споров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981070" y="1592268"/>
            <a:ext cx="2441691" cy="988407"/>
            <a:chOff x="3978523" y="4250664"/>
            <a:chExt cx="2579948" cy="988407"/>
          </a:xfr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</p:grpSpPr>
        <p:sp>
          <p:nvSpPr>
            <p:cNvPr id="30" name="Прямоугольник 29"/>
            <p:cNvSpPr/>
            <p:nvPr/>
          </p:nvSpPr>
          <p:spPr>
            <a:xfrm>
              <a:off x="3978523" y="4250664"/>
              <a:ext cx="2579948" cy="98840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Прямоугольник 30"/>
            <p:cNvSpPr/>
            <p:nvPr/>
          </p:nvSpPr>
          <p:spPr>
            <a:xfrm>
              <a:off x="3978523" y="4250664"/>
              <a:ext cx="2579948" cy="9884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 smtClean="0">
                  <a:solidFill>
                    <a:schemeClr val="tx1"/>
                  </a:solidFill>
                </a:rPr>
                <a:t>Заключение НМЭ</a:t>
              </a:r>
              <a:endParaRPr lang="ru-RU" sz="17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992060" y="6203538"/>
            <a:ext cx="2441691" cy="604219"/>
            <a:chOff x="4037382" y="3176948"/>
            <a:chExt cx="2755554" cy="604219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4037382" y="3176948"/>
              <a:ext cx="2755554" cy="604219"/>
            </a:xfrm>
            <a:prstGeom prst="rect">
              <a:avLst/>
            </a:prstGeom>
            <a:gradFill flip="none" rotWithShape="0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Прямоугольник 33"/>
            <p:cNvSpPr/>
            <p:nvPr/>
          </p:nvSpPr>
          <p:spPr>
            <a:xfrm>
              <a:off x="4037382" y="3176948"/>
              <a:ext cx="2755554" cy="6042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Профилактика дефектов оказания медицинской помощи</a:t>
              </a: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Стрелка вправо 2"/>
          <p:cNvSpPr/>
          <p:nvPr/>
        </p:nvSpPr>
        <p:spPr>
          <a:xfrm>
            <a:off x="3364869" y="1946370"/>
            <a:ext cx="616200" cy="260694"/>
          </a:xfrm>
          <a:prstGeom prst="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6422760" y="1927235"/>
            <a:ext cx="616200" cy="260694"/>
          </a:xfrm>
          <a:prstGeom prst="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3364869" y="3371754"/>
            <a:ext cx="616200" cy="260694"/>
          </a:xfrm>
          <a:prstGeom prst="rightArrow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6433751" y="3344491"/>
            <a:ext cx="616200" cy="260694"/>
          </a:xfrm>
          <a:prstGeom prst="rightArrow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 стрелкой 38"/>
          <p:cNvCxnSpPr>
            <a:stCxn id="13" idx="3"/>
            <a:endCxn id="21" idx="1"/>
          </p:cNvCxnSpPr>
          <p:nvPr/>
        </p:nvCxnSpPr>
        <p:spPr>
          <a:xfrm flipV="1">
            <a:off x="3364869" y="4626355"/>
            <a:ext cx="627191" cy="996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3" idx="3"/>
            <a:endCxn id="33" idx="1"/>
          </p:cNvCxnSpPr>
          <p:nvPr/>
        </p:nvCxnSpPr>
        <p:spPr>
          <a:xfrm>
            <a:off x="3364869" y="5623068"/>
            <a:ext cx="627191" cy="882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3" idx="3"/>
            <a:endCxn id="24" idx="1"/>
          </p:cNvCxnSpPr>
          <p:nvPr/>
        </p:nvCxnSpPr>
        <p:spPr>
          <a:xfrm flipV="1">
            <a:off x="3364869" y="5604027"/>
            <a:ext cx="616200" cy="19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авая круглая скобка 43"/>
          <p:cNvSpPr/>
          <p:nvPr/>
        </p:nvSpPr>
        <p:spPr>
          <a:xfrm>
            <a:off x="6422760" y="4568217"/>
            <a:ext cx="192224" cy="193743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/>
          <p:cNvCxnSpPr>
            <a:stCxn id="24" idx="3"/>
          </p:cNvCxnSpPr>
          <p:nvPr/>
        </p:nvCxnSpPr>
        <p:spPr>
          <a:xfrm flipV="1">
            <a:off x="6422760" y="5553409"/>
            <a:ext cx="192224" cy="50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трелка вправо 48"/>
          <p:cNvSpPr/>
          <p:nvPr/>
        </p:nvSpPr>
        <p:spPr>
          <a:xfrm>
            <a:off x="6638591" y="5513960"/>
            <a:ext cx="400369" cy="128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Группа 50"/>
          <p:cNvGrpSpPr/>
          <p:nvPr/>
        </p:nvGrpSpPr>
        <p:grpSpPr>
          <a:xfrm>
            <a:off x="7038961" y="5124711"/>
            <a:ext cx="2430703" cy="907388"/>
            <a:chOff x="7484614" y="2874537"/>
            <a:chExt cx="2755554" cy="907388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7484614" y="2874537"/>
              <a:ext cx="2755554" cy="907388"/>
            </a:xfrm>
            <a:prstGeom prst="rect">
              <a:avLst/>
            </a:prstGeom>
            <a:gradFill flip="none" rotWithShape="0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Прямоугольник 52"/>
            <p:cNvSpPr/>
            <p:nvPr/>
          </p:nvSpPr>
          <p:spPr>
            <a:xfrm>
              <a:off x="7484614" y="2874537"/>
              <a:ext cx="2755554" cy="9073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</a:rPr>
                <a:t>Повышение качества оказания медицинской помощи</a:t>
              </a:r>
              <a:endParaRPr lang="ru-RU" sz="16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9409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11" y="469042"/>
            <a:ext cx="8702736" cy="56599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1104900" y="2382838"/>
            <a:ext cx="8945563" cy="4195762"/>
          </a:xfrm>
        </p:spPr>
        <p:txBody>
          <a:bodyPr/>
          <a:lstStyle/>
          <a:p>
            <a:pPr marL="285750" indent="-285750" algn="ctr">
              <a:buFont typeface="Wingdings 3" panose="05040102010807070707" pitchFamily="18" charset="2"/>
              <a:buNone/>
            </a:pPr>
            <a:r>
              <a:rPr lang="ru-RU" altLang="ru-RU" sz="3200" b="1" smtClean="0"/>
              <a:t>  Создание на уровне профессионального медицинского сообщества независимой объективной экспертизы для урегулирования конфликтов и улучшения отношений между врачом и пациентом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46113" y="2052638"/>
            <a:ext cx="972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600" b="1" smtClean="0"/>
              <a:t>ЦЕЛЬ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6600" b="1" smtClean="0"/>
              <a:t>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2838" y="2333625"/>
            <a:ext cx="8945562" cy="4195763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Изучить зарубежный опыт работы по урегулированию претензий пациентов</a:t>
            </a:r>
          </a:p>
          <a:p>
            <a:pPr marL="0" indent="0" algn="just" eaLnBrk="1" fontAlgn="auto" hangingPunct="1">
              <a:spcAft>
                <a:spcPts val="0"/>
              </a:spcAft>
              <a:defRPr/>
            </a:pP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Разработать концептуальную модель и основные принципы НМЭ</a:t>
            </a:r>
          </a:p>
          <a:p>
            <a:pPr marL="0" indent="0" algn="just" eaLnBrk="1" fontAlgn="auto" hangingPunct="1">
              <a:spcAft>
                <a:spcPts val="0"/>
              </a:spcAft>
              <a:defRPr/>
            </a:pP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Определить роль и место НМЭ в системе здравоохранения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Разработать и апробировать порядок проведения НМЭ на базе медицинских профессиональных некоммерческих организаций, входящих в состав НМП </a:t>
            </a:r>
          </a:p>
          <a:p>
            <a:pPr marL="0" indent="0" algn="just" eaLnBrk="1" fontAlgn="auto" hangingPunct="1">
              <a:spcAft>
                <a:spcPts val="0"/>
              </a:spcAft>
              <a:defRPr/>
            </a:pPr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46113" y="2052638"/>
            <a:ext cx="972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b="1" dirty="0" err="1" smtClean="0"/>
              <a:t>Пилотный</a:t>
            </a:r>
            <a:r>
              <a:rPr lang="ru-RU" altLang="ru-RU" sz="3200" b="1" dirty="0" smtClean="0"/>
              <a:t> проект </a:t>
            </a:r>
            <a:br>
              <a:rPr lang="ru-RU" altLang="ru-RU" sz="3200" b="1" dirty="0" smtClean="0"/>
            </a:br>
            <a:r>
              <a:rPr lang="ru-RU" altLang="ru-RU" sz="3200" b="1" dirty="0" smtClean="0"/>
              <a:t>«Независимая медицинская экспертиза в здравоохранении РФ» (2015 г.)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2382838"/>
            <a:ext cx="8945563" cy="4195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Московская область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Смоленская область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Липецкая область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46113" y="2052638"/>
            <a:ext cx="972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46113" y="153988"/>
            <a:ext cx="9404350" cy="1106487"/>
          </a:xfrm>
        </p:spPr>
        <p:txBody>
          <a:bodyPr/>
          <a:lstStyle/>
          <a:p>
            <a:pPr algn="ctr" eaLnBrk="1" hangingPunct="1"/>
            <a:r>
              <a:rPr lang="ru-RU" altLang="ru-RU" sz="3200" b="1" smtClean="0"/>
              <a:t>Изучение опыта земельных Врачебных Палат Германии</a:t>
            </a:r>
          </a:p>
        </p:txBody>
      </p:sp>
      <p:pic>
        <p:nvPicPr>
          <p:cNvPr id="11267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5525" y="1260475"/>
            <a:ext cx="4395788" cy="2466975"/>
          </a:xfrm>
        </p:spPr>
      </p:pic>
      <p:pic>
        <p:nvPicPr>
          <p:cNvPr id="11268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4675" y="1260475"/>
            <a:ext cx="4395788" cy="2466975"/>
          </a:xfrm>
        </p:spPr>
      </p:pic>
      <p:sp>
        <p:nvSpPr>
          <p:cNvPr id="7" name="TextBox 6"/>
          <p:cNvSpPr txBox="1"/>
          <p:nvPr/>
        </p:nvSpPr>
        <p:spPr>
          <a:xfrm>
            <a:off x="947738" y="3819525"/>
            <a:ext cx="910272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92D050"/>
                </a:solidFill>
              </a:rPr>
              <a:t>Проведено два совместных семинара (апрель и сентябрь 2015 г.)</a:t>
            </a:r>
          </a:p>
          <a:p>
            <a:pPr>
              <a:defRPr/>
            </a:pPr>
            <a:r>
              <a:rPr lang="ru-RU" b="1" u="sng" dirty="0"/>
              <a:t>Участники семинаров</a:t>
            </a:r>
            <a:r>
              <a:rPr lang="ru-RU" b="1" dirty="0"/>
              <a:t>: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b="1" dirty="0"/>
              <a:t>председатель и заместитель председателя комиссии по врачебным ошибкам Врачебной Палаты земли Северный Рейн                                         г-н </a:t>
            </a:r>
            <a:r>
              <a:rPr lang="ru-RU" b="1" dirty="0" err="1"/>
              <a:t>Х.Д.Лаум</a:t>
            </a:r>
            <a:r>
              <a:rPr lang="ru-RU" b="1" dirty="0"/>
              <a:t> и г-н </a:t>
            </a:r>
            <a:r>
              <a:rPr lang="ru-RU" b="1" dirty="0" err="1"/>
              <a:t>Р.Розенбергер</a:t>
            </a:r>
            <a:r>
              <a:rPr lang="ru-RU" b="1" dirty="0"/>
              <a:t>,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b="1" dirty="0"/>
              <a:t>члены комиссий по независимой профессиональной экспертизе пилотных регионов,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b="1" dirty="0"/>
              <a:t>эксперты по различным медицинским специальностям.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46113" y="153988"/>
            <a:ext cx="9404350" cy="1106487"/>
          </a:xfrm>
        </p:spPr>
        <p:txBody>
          <a:bodyPr/>
          <a:lstStyle/>
          <a:p>
            <a:pPr algn="ctr" eaLnBrk="1" hangingPunct="1"/>
            <a:r>
              <a:rPr lang="ru-RU" altLang="ru-RU" sz="3200" b="1" smtClean="0"/>
              <a:t>Изучение опыта земельных </a:t>
            </a:r>
            <a:br>
              <a:rPr lang="ru-RU" altLang="ru-RU" sz="3200" b="1" smtClean="0"/>
            </a:br>
            <a:r>
              <a:rPr lang="ru-RU" altLang="ru-RU" sz="3200" b="1" smtClean="0"/>
              <a:t>Врачебных Палат Германии</a:t>
            </a:r>
          </a:p>
        </p:txBody>
      </p:sp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777875" y="1470025"/>
            <a:ext cx="8712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ru-RU" altLang="ru-RU" sz="2000" b="1"/>
              <a:t>Комиссия по врачебным ошибкам при </a:t>
            </a:r>
          </a:p>
          <a:p>
            <a:pPr algn="ctr"/>
            <a:r>
              <a:rPr lang="ru-RU" altLang="ru-RU" sz="2000" b="1"/>
              <a:t>земельной Врачебной палате </a:t>
            </a:r>
          </a:p>
          <a:p>
            <a:pPr algn="ctr"/>
            <a:r>
              <a:rPr lang="ru-RU" altLang="ru-RU" sz="2000" b="1"/>
              <a:t>(</a:t>
            </a:r>
            <a:r>
              <a:rPr lang="en-US" altLang="ru-RU" sz="2000" b="1"/>
              <a:t>GutachterKomission, GAK)</a:t>
            </a:r>
            <a:r>
              <a:rPr lang="ru-RU" altLang="ru-RU" sz="2000" b="1"/>
              <a:t>:</a:t>
            </a:r>
          </a:p>
          <a:p>
            <a:pPr algn="ctr"/>
            <a:endParaRPr lang="ru-RU" altLang="ru-RU" sz="2000" b="1"/>
          </a:p>
          <a:p>
            <a:pPr algn="ctr"/>
            <a:r>
              <a:rPr lang="ru-RU" altLang="ru-RU" sz="2000" b="1"/>
              <a:t>По своему социально-экономическому значению, безусловно,</a:t>
            </a:r>
          </a:p>
          <a:p>
            <a:pPr algn="ctr"/>
            <a:r>
              <a:rPr lang="ru-RU" altLang="ru-RU" sz="2000" b="1"/>
              <a:t>один из лучших институтов досудебного урегулирования в Германии и Европе</a:t>
            </a:r>
          </a:p>
          <a:p>
            <a:pPr algn="ctr"/>
            <a:endParaRPr lang="ru-RU" altLang="ru-RU" b="1"/>
          </a:p>
          <a:p>
            <a:pPr algn="ctr"/>
            <a:endParaRPr lang="ru-RU" altLang="ru-RU" b="1">
              <a:solidFill>
                <a:srgbClr val="FF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46113" y="1260475"/>
            <a:ext cx="972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3" y="3714750"/>
            <a:ext cx="41021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46113" y="153988"/>
            <a:ext cx="9404350" cy="1106487"/>
          </a:xfrm>
        </p:spPr>
        <p:txBody>
          <a:bodyPr/>
          <a:lstStyle/>
          <a:p>
            <a:pPr algn="ctr" eaLnBrk="1" hangingPunct="1"/>
            <a:r>
              <a:rPr lang="ru-RU" altLang="ru-RU" sz="3200" b="1" smtClean="0"/>
              <a:t>Изучение опыта земельных </a:t>
            </a:r>
            <a:br>
              <a:rPr lang="ru-RU" altLang="ru-RU" sz="3200" b="1" smtClean="0"/>
            </a:br>
            <a:r>
              <a:rPr lang="ru-RU" altLang="ru-RU" sz="3200" b="1" smtClean="0"/>
              <a:t>Врачебных Палат Германии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93938" y="1271588"/>
            <a:ext cx="7343775" cy="575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/>
              <a:t>Комиссия по врачебным ошибкам при Врачебной палате </a:t>
            </a:r>
          </a:p>
          <a:p>
            <a:pPr algn="ctr">
              <a:defRPr/>
            </a:pPr>
            <a:r>
              <a:rPr lang="ru-RU" sz="2000" b="1" dirty="0"/>
              <a:t>земли Северный Рейн</a:t>
            </a:r>
          </a:p>
          <a:p>
            <a:pPr algn="ctr">
              <a:defRPr/>
            </a:pPr>
            <a:endParaRPr lang="ru-RU" b="1" dirty="0"/>
          </a:p>
          <a:p>
            <a:pPr algn="ctr">
              <a:defRPr/>
            </a:pP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результаты работы: </a:t>
            </a:r>
          </a:p>
          <a:p>
            <a:pPr algn="ctr">
              <a:defRPr/>
            </a:pPr>
            <a:endParaRPr lang="ru-RU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b="1" dirty="0"/>
              <a:t>В регионе с населением более 9,5 </a:t>
            </a:r>
            <a:r>
              <a:rPr lang="ru-RU" sz="1600" b="1" dirty="0" err="1"/>
              <a:t>млн.человек</a:t>
            </a:r>
            <a:r>
              <a:rPr lang="ru-RU" sz="1600" b="1" dirty="0"/>
              <a:t> ежегодно рассматривается более 2000 заявлений (всего по Германии – 40000)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b="1" dirty="0"/>
              <a:t>90% случаев урегулируется в досудебном порядке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b="1" dirty="0"/>
              <a:t>Из 10% случаев, которые дошли до суда – расхождение между решением суда и заключением Комиссии </a:t>
            </a:r>
            <a:r>
              <a:rPr lang="ru-RU" sz="1600" b="1" dirty="0">
                <a:solidFill>
                  <a:srgbClr val="FF0000"/>
                </a:solidFill>
              </a:rPr>
              <a:t>не более 1%!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b="1" dirty="0"/>
              <a:t>Средний срок рассмотрения заявления: 10-12 месяцев (в суде – до 3 лет)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b="1" dirty="0"/>
              <a:t>Заключение Комиссии является основанием для выплаты компенсации материального и (или) морального вреда страховой компанией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b="1" dirty="0"/>
              <a:t>По итогам работы формируется ежегодный аналитический доклад о врачебных ошибках, также результаты деятельности собираются в общей федеральной статистике</a:t>
            </a:r>
          </a:p>
          <a:p>
            <a:pPr algn="ctr">
              <a:defRPr/>
            </a:pP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46113" y="1260475"/>
            <a:ext cx="972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588" y="0"/>
            <a:ext cx="1649412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588" y="2198688"/>
            <a:ext cx="16573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825" y="4408488"/>
            <a:ext cx="165417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74888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3300"/>
            <a:ext cx="22733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0738"/>
            <a:ext cx="227330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1619</TotalTime>
  <Words>1668</Words>
  <Application>Microsoft Office PowerPoint</Application>
  <PresentationFormat>Произвольный</PresentationFormat>
  <Paragraphs>182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Грань</vt:lpstr>
      <vt:lpstr>Независимая медицинская экспертиза:</vt:lpstr>
      <vt:lpstr>Федеральный закон от 21.11.2011 №323-ФЗ  «Об основах охраны здоровья граждан в РФ»</vt:lpstr>
      <vt:lpstr>Презентация PowerPoint</vt:lpstr>
      <vt:lpstr>ЦЕЛЬ</vt:lpstr>
      <vt:lpstr>ЗАДАЧИ</vt:lpstr>
      <vt:lpstr>Пилотный проект  «Независимая медицинская экспертиза в здравоохранении РФ» (2015 г.)</vt:lpstr>
      <vt:lpstr>Изучение опыта земельных Врачебных Палат Германии</vt:lpstr>
      <vt:lpstr>Изучение опыта земельных  Врачебных Палат Германии</vt:lpstr>
      <vt:lpstr>Изучение опыта земельных  Врачебных Палат Германии</vt:lpstr>
      <vt:lpstr>Изучение опыта земельных  Врачебных Палат Германии</vt:lpstr>
      <vt:lpstr>Роль и место НМЭ в системе медицинских экспертиз </vt:lpstr>
      <vt:lpstr>Роль и место НМЭ в системе медицинских экспертиз </vt:lpstr>
      <vt:lpstr>Роль и место НМЭ в системе медицинских экспертиз </vt:lpstr>
      <vt:lpstr>Роль и место НМЭ в системе медицинских экспертиз </vt:lpstr>
      <vt:lpstr>Роль и место НМЭ в системе медицинских экспертиз </vt:lpstr>
      <vt:lpstr>НЕЗАВИСИМАЯ МЕДИЦИНСКАЯ ЭКСПЕРТИЗА</vt:lpstr>
      <vt:lpstr>ПОЛОЖЕНИЕ О ПРОВЕДЕНИИ НЕЗАВИСИМОЙ МЕДИЦИНСКОЙ ЭКСПЕРТИЗЫ  (разработано Национальной Медицинской Палатой)</vt:lpstr>
      <vt:lpstr>ПОЛОЖЕНИЕ О ПРОВЕДЕНИИ НЕЗАВИСИМОЙ МЕДИЦИНСКОЙ ЭКСПЕРТИЗЫ  (разработано Национальной Медицинской Палатой)</vt:lpstr>
      <vt:lpstr>ПОЛОЖЕНИЕ О ПРОВЕДЕНИИ НЕЗАВИСИМОЙ МЕДИЦИНСКОЙ ЭКСПЕРТИЗЫ  (разработано Национальной Медицинской Палатой)</vt:lpstr>
      <vt:lpstr>ПОЛОЖЕНИЕ О ПРОВЕДЕНИИ НЕЗАВИСИМОЙ МЕДИЦИНСКОЙ ЭКСПЕРТИЗЫ  (разработано Национальной Медицинской Палатой)</vt:lpstr>
      <vt:lpstr>Презентация PowerPoint</vt:lpstr>
      <vt:lpstr>Презентация PowerPoint</vt:lpstr>
      <vt:lpstr>Презентация PowerPoint</vt:lpstr>
      <vt:lpstr>Требования к экспертам:</vt:lpstr>
      <vt:lpstr>Презентация PowerPoint</vt:lpstr>
      <vt:lpstr>Презентация PowerPoint</vt:lpstr>
      <vt:lpstr>Презентация PowerPoint</vt:lpstr>
      <vt:lpstr>Презентация PowerPoint</vt:lpstr>
      <vt:lpstr>НЕЗАВИСИМАЯ МЕДИЦИНСКАЯ ЭКСПЕРТИЗА</vt:lpstr>
      <vt:lpstr>НЕЗАВИСИМАЯ МЕДИЦИНСКАЯ  ЭКСПЕРТИЗА: перспективы развития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Независимая медицинская экспертиза</dc:title>
  <dc:creator>Livschitz Sergey</dc:creator>
  <cp:lastModifiedBy>Presentation</cp:lastModifiedBy>
  <cp:revision>110</cp:revision>
  <dcterms:created xsi:type="dcterms:W3CDTF">2015-09-02T20:12:07Z</dcterms:created>
  <dcterms:modified xsi:type="dcterms:W3CDTF">2016-09-27T05:47:58Z</dcterms:modified>
</cp:coreProperties>
</file>