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0" r:id="rId4"/>
    <p:sldId id="259" r:id="rId5"/>
    <p:sldId id="260" r:id="rId6"/>
    <p:sldId id="27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9" r:id="rId2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584" autoAdjust="0"/>
  </p:normalViewPr>
  <p:slideViewPr>
    <p:cSldViewPr snapToGrid="0">
      <p:cViewPr varScale="1">
        <p:scale>
          <a:sx n="76" d="100"/>
          <a:sy n="76" d="100"/>
        </p:scale>
        <p:origin x="-859" y="-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2222152305574E-2"/>
          <c:y val="3.8072438146075617E-2"/>
          <c:w val="0.90041136568444857"/>
          <c:h val="0.829850247167132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6292068612788048E-2"/>
                  <c:y val="-1.0549267198389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0557840209933996E-2"/>
                  <c:y val="-1.7947969066046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15</c:v>
                </c:pt>
                <c:pt idx="1">
                  <c:v>22</c:v>
                </c:pt>
                <c:pt idx="2">
                  <c:v>32</c:v>
                </c:pt>
                <c:pt idx="3">
                  <c:v>35</c:v>
                </c:pt>
                <c:pt idx="4">
                  <c:v>62</c:v>
                </c:pt>
                <c:pt idx="5">
                  <c:v>73</c:v>
                </c:pt>
                <c:pt idx="6">
                  <c:v>54</c:v>
                </c:pt>
                <c:pt idx="7">
                  <c:v>97</c:v>
                </c:pt>
                <c:pt idx="8">
                  <c:v>63</c:v>
                </c:pt>
                <c:pt idx="9">
                  <c:v>107</c:v>
                </c:pt>
                <c:pt idx="10">
                  <c:v>43</c:v>
                </c:pt>
                <c:pt idx="11">
                  <c:v>78</c:v>
                </c:pt>
                <c:pt idx="12">
                  <c:v>141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уголовные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982794621295197E-2"/>
                  <c:y val="7.10896792575354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1214155461019745E-4"/>
                  <c:y val="-1.50871376772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18</c:v>
                </c:pt>
                <c:pt idx="4">
                  <c:v>29</c:v>
                </c:pt>
                <c:pt idx="5">
                  <c:v>37</c:v>
                </c:pt>
                <c:pt idx="6">
                  <c:v>20</c:v>
                </c:pt>
                <c:pt idx="7">
                  <c:v>22</c:v>
                </c:pt>
                <c:pt idx="8">
                  <c:v>20</c:v>
                </c:pt>
                <c:pt idx="9">
                  <c:v>81</c:v>
                </c:pt>
                <c:pt idx="10">
                  <c:v>23</c:v>
                </c:pt>
                <c:pt idx="11">
                  <c:v>17</c:v>
                </c:pt>
                <c:pt idx="12">
                  <c:v>35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гражданские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2739963529088865E-2"/>
                  <c:y val="3.32017231790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7456986553236796E-3"/>
                  <c:y val="-8.72425407103375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6</c:v>
                </c:pt>
                <c:pt idx="1">
                  <c:v>11</c:v>
                </c:pt>
                <c:pt idx="2">
                  <c:v>10</c:v>
                </c:pt>
                <c:pt idx="3">
                  <c:v>15</c:v>
                </c:pt>
                <c:pt idx="4">
                  <c:v>19</c:v>
                </c:pt>
                <c:pt idx="5">
                  <c:v>6</c:v>
                </c:pt>
                <c:pt idx="6">
                  <c:v>8</c:v>
                </c:pt>
                <c:pt idx="7">
                  <c:v>20</c:v>
                </c:pt>
                <c:pt idx="8">
                  <c:v>14</c:v>
                </c:pt>
                <c:pt idx="9">
                  <c:v>18</c:v>
                </c:pt>
                <c:pt idx="10">
                  <c:v>12</c:v>
                </c:pt>
                <c:pt idx="11">
                  <c:v>32</c:v>
                </c:pt>
                <c:pt idx="12">
                  <c:v>52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материалы проверки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182123319153556E-3"/>
                  <c:y val="-8.72425407103375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0482400297255764E-3"/>
                  <c:y val="-1.4613539671737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Лист1!$E$2:$E$14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13</c:v>
                </c:pt>
                <c:pt idx="3">
                  <c:v>2</c:v>
                </c:pt>
                <c:pt idx="4">
                  <c:v>14</c:v>
                </c:pt>
                <c:pt idx="5">
                  <c:v>30</c:v>
                </c:pt>
                <c:pt idx="6">
                  <c:v>26</c:v>
                </c:pt>
                <c:pt idx="7">
                  <c:v>55</c:v>
                </c:pt>
                <c:pt idx="8">
                  <c:v>29</c:v>
                </c:pt>
                <c:pt idx="9">
                  <c:v>5</c:v>
                </c:pt>
                <c:pt idx="10">
                  <c:v>4</c:v>
                </c:pt>
                <c:pt idx="11">
                  <c:v>29</c:v>
                </c:pt>
                <c:pt idx="12">
                  <c:v>54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18752"/>
        <c:axId val="49020288"/>
      </c:lineChart>
      <c:catAx>
        <c:axId val="490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600"/>
            </a:pPr>
            <a:endParaRPr lang="ru-RU"/>
          </a:p>
        </c:txPr>
        <c:crossAx val="49020288"/>
        <c:crosses val="autoZero"/>
        <c:auto val="1"/>
        <c:lblAlgn val="ctr"/>
        <c:lblOffset val="100"/>
        <c:noMultiLvlLbl val="1"/>
      </c:catAx>
      <c:valAx>
        <c:axId val="49020288"/>
        <c:scaling>
          <c:orientation val="minMax"/>
          <c:max val="14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01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6090122900678"/>
          <c:y val="5.772424474983455E-2"/>
          <c:w val="0.31527335149972491"/>
          <c:h val="0.39130471932315669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052493438320208E-3"/>
          <c:y val="7.3366758780229302E-2"/>
          <c:w val="0.70557172754785269"/>
          <c:h val="0.83888739323620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5"/>
            <c:bubble3D val="0"/>
            <c:explosion val="14"/>
          </c:dPt>
          <c:dLbls>
            <c:dLbl>
              <c:idx val="5"/>
              <c:layout>
                <c:manualLayout>
                  <c:x val="4.7764654418197723E-3"/>
                  <c:y val="3.073140749846342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менее 500 тыс. рублей (21%)</c:v>
                </c:pt>
                <c:pt idx="1">
                  <c:v>0,5-1 млн. рублей (25%)</c:v>
                </c:pt>
                <c:pt idx="2">
                  <c:v>1-2 млн. рублей (17%)</c:v>
                </c:pt>
                <c:pt idx="3">
                  <c:v>2-5 млн. рублей (29%)</c:v>
                </c:pt>
                <c:pt idx="4">
                  <c:v>свыше 5 млн. рублей (6%)</c:v>
                </c:pt>
                <c:pt idx="5">
                  <c:v>финансовая компенсация не предъявлялась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14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64436135347946366"/>
          <c:y val="3.6352883606398652E-3"/>
          <c:w val="0.35563864652053628"/>
          <c:h val="0.996364466070530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28588045812454E-2"/>
          <c:y val="8.614455704247731E-2"/>
          <c:w val="0.43288922691481752"/>
          <c:h val="0.854131210056142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отказано</c:v>
                </c:pt>
                <c:pt idx="1">
                  <c:v>удовлетворено частично</c:v>
                </c:pt>
                <c:pt idx="2">
                  <c:v>мировое соглашение</c:v>
                </c:pt>
                <c:pt idx="3">
                  <c:v>еще рассматривается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28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274988566373737E-3"/>
          <c:y val="4.8781738773181767E-2"/>
          <c:w val="0.70557172754785269"/>
          <c:h val="0.83888739323620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менее 100 тыс. рублей (25%)</c:v>
                </c:pt>
                <c:pt idx="1">
                  <c:v>от 100 до 500 тыс. рублей (58,4%)</c:v>
                </c:pt>
                <c:pt idx="2">
                  <c:v>0,5-1 млн. рублей (8,3%)</c:v>
                </c:pt>
                <c:pt idx="3">
                  <c:v>1,5-2 млн. рублей (8,3%)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76436841854024"/>
          <c:y val="0.80318290732321451"/>
          <c:w val="0.81248931050637196"/>
          <c:h val="0.1266582502191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66903251333111"/>
          <c:y val="3.2104649532790165E-2"/>
          <c:w val="0.55641276687376218"/>
          <c:h val="0.896711239362556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-1.299911346356248E-2"/>
                  <c:y val="-1.57761529808773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68241469816274E-3"/>
                  <c:y val="-1.57971651043349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460416178275439E-3"/>
                  <c:y val="5.21596274629804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838987719127599E-2"/>
                  <c:y val="3.41583315599063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97199269844355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978177000406271E-2"/>
                  <c:y val="1.39865495536462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стоматологический 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7501636221108897E-3"/>
                  <c:y val="-1.62959663319955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955993000874891E-2"/>
                  <c:y val="1.504395830356625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2202691771785962E-2"/>
                  <c:y val="2.91954839065780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акушерско-перинатальный</c:v>
                </c:pt>
                <c:pt idx="1">
                  <c:v>реанимация и интенсивная терапия + анестезиология</c:v>
                </c:pt>
                <c:pt idx="2">
                  <c:v>хирургический (искл. н/х, травм. и ортопедия)</c:v>
                </c:pt>
                <c:pt idx="3">
                  <c:v>нейрохирургический</c:v>
                </c:pt>
                <c:pt idx="4">
                  <c:v>травматология и ортопедия</c:v>
                </c:pt>
                <c:pt idx="5">
                  <c:v>скоропомощной</c:v>
                </c:pt>
                <c:pt idx="6">
                  <c:v>стоматологический</c:v>
                </c:pt>
                <c:pt idx="7">
                  <c:v>терапевтический</c:v>
                </c:pt>
                <c:pt idx="8">
                  <c:v>педиатрический</c:v>
                </c:pt>
                <c:pt idx="9">
                  <c:v>инфекционный</c:v>
                </c:pt>
                <c:pt idx="10">
                  <c:v>фтизиатрический</c:v>
                </c:pt>
                <c:pt idx="11">
                  <c:v>дерматовенерологический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</c:v>
                </c:pt>
                <c:pt idx="1">
                  <c:v>3</c:v>
                </c:pt>
                <c:pt idx="2">
                  <c:v>44</c:v>
                </c:pt>
                <c:pt idx="3">
                  <c:v>6</c:v>
                </c:pt>
                <c:pt idx="4">
                  <c:v>11</c:v>
                </c:pt>
                <c:pt idx="5">
                  <c:v>3</c:v>
                </c:pt>
                <c:pt idx="6">
                  <c:v>6</c:v>
                </c:pt>
                <c:pt idx="7">
                  <c:v>11</c:v>
                </c:pt>
                <c:pt idx="8">
                  <c:v>5</c:v>
                </c:pt>
                <c:pt idx="9">
                  <c:v>11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5193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7657-C614-41F0-94CF-2DBA5BA23F1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E97C7-EFFD-446C-A16B-69211F897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6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E97C7-EFFD-446C-A16B-69211F897E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0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E97C7-EFFD-446C-A16B-69211F897E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2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E97C7-EFFD-446C-A16B-69211F897E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8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E97C7-EFFD-446C-A16B-69211F897EB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0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E97C7-EFFD-446C-A16B-69211F897EB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0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8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40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7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975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1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5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9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6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5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6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6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2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7B53-35D0-40BD-A2B0-EAED98EA29C5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46254F-4BDA-49BC-8867-780EBA388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71949"/>
            <a:ext cx="8359603" cy="2047516"/>
          </a:xfrm>
        </p:spPr>
        <p:txBody>
          <a:bodyPr/>
          <a:lstStyle/>
          <a:p>
            <a:r>
              <a:rPr lang="ru-RU" sz="3600" b="1" dirty="0" smtClean="0"/>
              <a:t>О работе экспертной группы Ассоциации судебно-медицинских экспертов в пилотном проекте НМП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8570068" cy="26125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 err="1" smtClean="0"/>
              <a:t>Клевно</a:t>
            </a:r>
            <a:r>
              <a:rPr lang="ru-RU" b="1" dirty="0" smtClean="0"/>
              <a:t> Владимир Александрович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Доктор медицинских наук, профессор, 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начальник ГБУЗ МО «Бюро судебно-медицинской экспертизы»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Президент Ассоциации судебно-медицинских экспертов</a:t>
            </a:r>
          </a:p>
          <a:p>
            <a:pPr algn="l">
              <a:spcBef>
                <a:spcPts val="0"/>
              </a:spcBef>
            </a:pPr>
            <a:endParaRPr lang="ru-RU" dirty="0"/>
          </a:p>
          <a:p>
            <a:pPr algn="l">
              <a:spcBef>
                <a:spcPts val="0"/>
              </a:spcBef>
            </a:pPr>
            <a:r>
              <a:rPr lang="ru-RU" b="1" dirty="0" err="1" smtClean="0"/>
              <a:t>Веселкина</a:t>
            </a:r>
            <a:r>
              <a:rPr lang="ru-RU" b="1" dirty="0" smtClean="0"/>
              <a:t> </a:t>
            </a:r>
            <a:r>
              <a:rPr lang="ru-RU" b="1" dirty="0"/>
              <a:t>Олеся Валерьевна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заведующая </a:t>
            </a:r>
            <a:r>
              <a:rPr lang="ru-RU" dirty="0"/>
              <a:t>отделом сложных экспертиз </a:t>
            </a:r>
            <a:endParaRPr lang="ru-RU" dirty="0" smtClean="0"/>
          </a:p>
          <a:p>
            <a:pPr algn="l">
              <a:spcBef>
                <a:spcPts val="0"/>
              </a:spcBef>
            </a:pPr>
            <a:r>
              <a:rPr lang="ru-RU" dirty="0" smtClean="0"/>
              <a:t>ГБУЗ </a:t>
            </a:r>
            <a:r>
              <a:rPr lang="ru-RU" dirty="0"/>
              <a:t>Московской области «Бюро судебно-медицинской экспертизы</a:t>
            </a:r>
            <a:r>
              <a:rPr lang="ru-RU" dirty="0" smtClean="0"/>
              <a:t>»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Член Ассоциации судебно-медицинских экспертов</a:t>
            </a:r>
            <a:endParaRPr lang="ru-RU" dirty="0"/>
          </a:p>
        </p:txBody>
      </p:sp>
      <p:pic>
        <p:nvPicPr>
          <p:cNvPr id="5" name="Picture 8" descr="Z:\логоти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5863" y="5618839"/>
            <a:ext cx="890749" cy="1029611"/>
          </a:xfrm>
          <a:prstGeom prst="rect">
            <a:avLst/>
          </a:prstGeom>
          <a:noFill/>
          <a:effectLst>
            <a:outerShdw blurRad="241300" sx="138000" sy="138000" algn="ctr" rotWithShape="0">
              <a:schemeClr val="accent5">
                <a:alpha val="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5627914"/>
            <a:ext cx="2819231" cy="1020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58" y="5211998"/>
            <a:ext cx="15049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8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75970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Примерная схема </a:t>
            </a:r>
            <a:r>
              <a:rPr lang="ru-RU" sz="2400" dirty="0" smtClean="0"/>
              <a:t>организации работы при проведении </a:t>
            </a:r>
            <a:r>
              <a:rPr lang="ru-RU" sz="2400" dirty="0"/>
              <a:t>«независимой медицинской экспертизы» в рамках досудебного урегулирования конфликта «пациент – медицинская организация</a:t>
            </a:r>
            <a:r>
              <a:rPr lang="ru-RU" sz="2400" dirty="0" smtClean="0"/>
              <a:t>». </a:t>
            </a:r>
            <a:r>
              <a:rPr lang="ru-RU" sz="2800" b="1" dirty="0" smtClean="0"/>
              <a:t>ЭТАП 2.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3" y="1875972"/>
            <a:ext cx="9427029" cy="470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Документы с результатами проведенного исследования морфологом и рентгенологом передаются врачу соответствующей клинической специальности (или нескольким). В ходе анализа документов важно выделить наличие дефектов оказания медицинской помощи, </a:t>
            </a:r>
            <a:r>
              <a:rPr lang="ru-RU" dirty="0" smtClean="0"/>
              <a:t>причину, по которой они допущены, произвести </a:t>
            </a:r>
            <a:r>
              <a:rPr lang="ru-RU" dirty="0"/>
              <a:t>оценку каждого из них относительно исхода для пациента.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3378869"/>
            <a:ext cx="3775982" cy="3185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1" y="3412188"/>
            <a:ext cx="4235902" cy="3151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724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75970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Примерная схема </a:t>
            </a:r>
            <a:r>
              <a:rPr lang="ru-RU" sz="2400" dirty="0" smtClean="0"/>
              <a:t>организации работы при проведении </a:t>
            </a:r>
            <a:r>
              <a:rPr lang="ru-RU" sz="2400" dirty="0"/>
              <a:t>«независимой медицинской экспертизы» в рамках досудебного урегулирования конфликта «пациент – медицинская организация</a:t>
            </a:r>
            <a:r>
              <a:rPr lang="ru-RU" sz="2400" dirty="0" smtClean="0"/>
              <a:t>». </a:t>
            </a:r>
            <a:r>
              <a:rPr lang="ru-RU" sz="2800" b="1" dirty="0" smtClean="0"/>
              <a:t>ЭТАП 3.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3" y="1875972"/>
            <a:ext cx="9427029" cy="470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случае, если дефекты оказания медицинской помощи не установлены, то заключение передается в организационный центр Национальной медицинской палаты, который формирует общее суждение.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Аналогичная </a:t>
            </a:r>
            <a:r>
              <a:rPr lang="ru-RU" dirty="0"/>
              <a:t>схема действует в случаях, в которых эксперту недостаточно данных для суждения, либо суть рассматриваемого случая не соответствует поставленной цели – досудебному урегулированию конфликта «пациент – медицинская организация».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9218" name="Picture 2" descr="http://world.fedpress.ru/sites/fedpress/files/stenina-olga/news/13012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4127995"/>
            <a:ext cx="4269192" cy="26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aw5.ru/wp-content/uploads/2015/10/istock_000016049935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50" y="4149951"/>
            <a:ext cx="4069263" cy="27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579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75970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Примерная схема </a:t>
            </a:r>
            <a:r>
              <a:rPr lang="ru-RU" sz="2400" dirty="0" smtClean="0"/>
              <a:t>организации работы при проведении </a:t>
            </a:r>
            <a:r>
              <a:rPr lang="ru-RU" sz="2400" dirty="0"/>
              <a:t>«независимой медицинской экспертизы» в рамках досудебного урегулирования конфликта «пациент – медицинская организация</a:t>
            </a:r>
            <a:r>
              <a:rPr lang="ru-RU" sz="2400" dirty="0" smtClean="0"/>
              <a:t>». </a:t>
            </a:r>
            <a:r>
              <a:rPr lang="ru-RU" sz="2800" b="1" dirty="0" smtClean="0"/>
              <a:t>ЭТАП 4.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3" y="1875972"/>
            <a:ext cx="9427029" cy="470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При определении дефектов оказания медицинской помощи все документы, включая заключение эксперта клинической специальности, передаются эксперту в области </a:t>
            </a:r>
            <a:r>
              <a:rPr lang="ru-RU" sz="2400" dirty="0" smtClean="0"/>
              <a:t>судебной медицины:</a:t>
            </a:r>
          </a:p>
          <a:p>
            <a:pPr>
              <a:defRPr/>
            </a:pPr>
            <a:r>
              <a:rPr lang="ru-RU" altLang="ru-RU" dirty="0"/>
              <a:t>определение сущности дефекта оказания медицинской помощи, соответствия его понятию «вред, причиненный здоровью человека»;</a:t>
            </a:r>
          </a:p>
          <a:p>
            <a:pPr>
              <a:defRPr/>
            </a:pPr>
            <a:r>
              <a:rPr lang="ru-RU" altLang="ru-RU" dirty="0"/>
              <a:t>решение вопроса о наличии причинно-следственной связи между установленными дефектами оказания медицинской помощи и наступившими для </a:t>
            </a:r>
            <a:r>
              <a:rPr lang="ru-RU" altLang="ru-RU" dirty="0" err="1"/>
              <a:t>подэкспертного</a:t>
            </a:r>
            <a:r>
              <a:rPr lang="ru-RU" altLang="ru-RU" dirty="0"/>
              <a:t> последствиями (инвалидность, смерть);</a:t>
            </a:r>
          </a:p>
          <a:p>
            <a:pPr>
              <a:defRPr/>
            </a:pPr>
            <a:r>
              <a:rPr lang="ru-RU" altLang="ru-RU" dirty="0"/>
              <a:t>при наличии прямой причинно-следственной связи – решение вопроса о степени тяжести вреда, причиненного здоровью </a:t>
            </a:r>
            <a:r>
              <a:rPr lang="ru-RU" altLang="ru-RU" dirty="0" err="1"/>
              <a:t>подэкспертного</a:t>
            </a:r>
            <a:r>
              <a:rPr lang="ru-RU" altLang="ru-RU" dirty="0"/>
              <a:t> установленными дефектами оказания медицинской помощи.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44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75970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Примерная схема </a:t>
            </a:r>
            <a:r>
              <a:rPr lang="ru-RU" sz="2400" dirty="0" smtClean="0"/>
              <a:t>организации работы при проведении </a:t>
            </a:r>
            <a:r>
              <a:rPr lang="ru-RU" sz="2400" dirty="0"/>
              <a:t>«независимой медицинской экспертизы» в рамках досудебного урегулирования конфликта «пациент – медицинская организация</a:t>
            </a:r>
            <a:r>
              <a:rPr lang="ru-RU" sz="2400" dirty="0" smtClean="0"/>
              <a:t>». </a:t>
            </a:r>
            <a:r>
              <a:rPr lang="ru-RU" sz="2800" b="1" dirty="0" smtClean="0"/>
              <a:t>ЭТАП 5.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3" y="1875972"/>
            <a:ext cx="9427029" cy="470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Оценка перспективности </a:t>
            </a:r>
            <a:r>
              <a:rPr lang="ru-RU" dirty="0" smtClean="0"/>
              <a:t>иска и сумма возможной компенсации пациенту. </a:t>
            </a:r>
            <a:r>
              <a:rPr lang="ru-RU" dirty="0"/>
              <a:t>Этот этап в целом может осуществляться юристами, однако учитывая именно «медицинский» характер экспертизы логично может быть поручен эксперту в области судебной медицины.</a:t>
            </a:r>
          </a:p>
          <a:p>
            <a:pPr marL="0" indent="0">
              <a:buNone/>
            </a:pPr>
            <a:r>
              <a:rPr lang="ru-RU" dirty="0"/>
              <a:t>Для его проведения требуется подготовительная работа, которая включает в себя ежегодный анализ экспертиз и решений суда по исковым заявлениям, в рамках которых они были проведены с составлением статистических таблиц о суммах компенсации пациентам, их составе в зависимости от профиля оказания медицинской помощи, возраста и др. особенностей.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" y="4694855"/>
            <a:ext cx="4480212" cy="2231900"/>
          </a:xfrm>
          <a:prstGeom prst="rect">
            <a:avLst/>
          </a:prstGeom>
        </p:spPr>
      </p:pic>
      <p:pic>
        <p:nvPicPr>
          <p:cNvPr id="11270" name="Picture 6" descr="http://polska-kaliningrad.ru/images/51348s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4694855"/>
            <a:ext cx="3128916" cy="20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947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6" y="175970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Заключение </a:t>
            </a:r>
            <a:r>
              <a:rPr lang="ru-RU" sz="2400" dirty="0" smtClean="0"/>
              <a:t>«независимой медицинской экспертизы» в рамках досудебного урегулирования конфликта «пациент – медицинская организация». </a:t>
            </a:r>
            <a:r>
              <a:rPr lang="ru-RU" sz="2800" b="1" dirty="0" smtClean="0"/>
              <a:t>ЭТАП 6.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3" y="1480458"/>
            <a:ext cx="9427029" cy="5105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Содержит </a:t>
            </a:r>
            <a:r>
              <a:rPr lang="ru-RU" dirty="0"/>
              <a:t>информацию о наличии/отсутствии дефектов оказания медицинской </a:t>
            </a:r>
            <a:r>
              <a:rPr lang="ru-RU" dirty="0" smtClean="0"/>
              <a:t>помощи;</a:t>
            </a:r>
          </a:p>
          <a:p>
            <a:r>
              <a:rPr lang="ru-RU" dirty="0" smtClean="0"/>
              <a:t>Содержит информацию о том как повлияли установленные дефекты оказания медицинской помощи – не имели последствий, привели к удлинению сроков лечения, привели к инвалидности или стойким последствиям, привели к наступлению смерти;</a:t>
            </a:r>
          </a:p>
          <a:p>
            <a:r>
              <a:rPr lang="ru-RU" dirty="0"/>
              <a:t>сведения о том, состоят ли выявленные дефекты оказания медицинской помощи в прямой причинно-следственной связи с наступившим исходом</a:t>
            </a:r>
            <a:r>
              <a:rPr lang="ru-RU" dirty="0" smtClean="0"/>
              <a:t>;</a:t>
            </a:r>
          </a:p>
          <a:p>
            <a:r>
              <a:rPr lang="ru-RU" dirty="0"/>
              <a:t>квалификацию вреда, причиненного здоровью пациента по степени </a:t>
            </a:r>
            <a:r>
              <a:rPr lang="ru-RU" dirty="0" smtClean="0"/>
              <a:t>тяжести;</a:t>
            </a:r>
          </a:p>
          <a:p>
            <a:r>
              <a:rPr lang="ru-RU" dirty="0"/>
              <a:t>суждение о перспективности иска, а также приведение статистических данных о среднем уровне компенсаций, взыскиваемыми судами соответствующего </a:t>
            </a:r>
            <a:r>
              <a:rPr lang="ru-RU" dirty="0" smtClean="0"/>
              <a:t>региона.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Обязательным условием является доступность изложения заключения – оно предназначено не только для медицинских работников, но и для пациентов, а главное – медиаторов. </a:t>
            </a:r>
            <a:r>
              <a:rPr lang="ru-RU" b="1" dirty="0"/>
              <a:t>Именно такое заключение позволит медиатору помочь сторонам конфликта договорится без долгой судебной тяжбы.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84010" y="5255048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665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29" y="2768894"/>
            <a:ext cx="4480948" cy="2231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1981" y="-182996"/>
            <a:ext cx="5876443" cy="4226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457" y="4795736"/>
            <a:ext cx="8453263" cy="2062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- рассмотрим основные результаты анализа, проведенного по результатам судебно-медицинских экспертиз с решением вопросов о правильности оказания медицинской помощи в Московской области в 2015 году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68033" y="135476"/>
            <a:ext cx="4995814" cy="3589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Для того, чтобы наглядно проиллюстрировать что такое «мониторинг дефектов оказания медицинской помощи» и какие данные мы анализируем для проекта независимой медицинской экспертизы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871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10" y="22049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Количество произведенных врачебных экспертиз в зависимости от категории материалов дела</a:t>
            </a:r>
          </a:p>
        </p:txBody>
      </p:sp>
      <p:graphicFrame>
        <p:nvGraphicFramePr>
          <p:cNvPr id="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991624"/>
              </p:ext>
            </p:extLst>
          </p:nvPr>
        </p:nvGraphicFramePr>
        <p:xfrm>
          <a:off x="-126459" y="1875972"/>
          <a:ext cx="10065116" cy="483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489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22" y="171856"/>
            <a:ext cx="9092779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Детальному анализу было подвергнуто 38 исков по которым были проведены экспертизы нашим учреждением в 2015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773" y="1839577"/>
            <a:ext cx="9118418" cy="4833597"/>
          </a:xfrm>
        </p:spPr>
        <p:txBody>
          <a:bodyPr>
            <a:normAutofit/>
          </a:bodyPr>
          <a:lstStyle/>
          <a:p>
            <a:r>
              <a:rPr lang="ru-RU" sz="2000" dirty="0"/>
              <a:t>В 38 случаях в суд обращались сами пациенты, в 7 случаях это были родственники умерших пациентов и в 2 случаях в суд обращались родители ребенка.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i="1" dirty="0" smtClean="0">
                <a:latin typeface="Calibri Light" panose="020F0302020204030204" pitchFamily="34" charset="0"/>
              </a:rPr>
              <a:t>В </a:t>
            </a:r>
            <a:r>
              <a:rPr lang="ru-RU" sz="2000" i="1" dirty="0">
                <a:latin typeface="Calibri Light" panose="020F0302020204030204" pitchFamily="34" charset="0"/>
              </a:rPr>
              <a:t>1 случае с иском обратился банк для взыскания с должника задолженности по кредиту. Истец пострадал в ДТП и по последствиям ДТП был признан инвалидом, считал, что имело место наступление страхового случая. Банк оспаривал факт наступления страхового случая мотивируя это тем, что истец находился в момент ДТП в состоянии алкогольного опьянения, а последствия травмы у истца развились вследствие неправильно оказанной медицинской помощи. </a:t>
            </a:r>
          </a:p>
          <a:p>
            <a:r>
              <a:rPr lang="ru-RU" sz="2000" dirty="0"/>
              <a:t>Из 48 случаев, в 47 исковом заявлении в качестве ответчика была указана медицинская организация</a:t>
            </a:r>
            <a:r>
              <a:rPr lang="ru-RU" sz="2000" dirty="0" smtClean="0"/>
              <a:t>. В одном случае ответчиком выступал сам пациент (пример с иском банка к пациенту).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929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22" y="171856"/>
            <a:ext cx="9092779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Детальному анализу было подвергнуто 38 исков по которым были проведены экспертизы нашим учреждением в 2015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773" y="1839577"/>
            <a:ext cx="9118418" cy="4833597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4 экспертизах в качестве ответчика выступали медицинские организации других субъектов федерации (г. Москва, Владимирская область). В 26 экспертизах ответчиком были районные больницы Московской области, из них в 2х случаях иски были предъявлены МОНИКИ им. М.Ф. Владимирского. В 6 экспертизах ответчиком выступали федеральные медицинские организации, расположенные на территории Московской области. В 10-ти экспертизах ответчиком являлись частные медицинские организации. По одному иску в качестве ответчика выступил медпункт СИЗО. В подавляющем большинстве случаев ответчик был один, однако в части случаев это было сразу несколько медицинских организаций различных форм собственности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/>
              <a:t>Следует отметить, что еще несколько лет тому назад, гражданские иски предъявлялись в основном частным медицинским организациям. Однако в настоящее время риск подачи иска выше у государственных медицинских организаций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856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22" y="171855"/>
            <a:ext cx="9092779" cy="1826639"/>
          </a:xfrm>
        </p:spPr>
        <p:txBody>
          <a:bodyPr>
            <a:noAutofit/>
          </a:bodyPr>
          <a:lstStyle/>
          <a:p>
            <a:r>
              <a:rPr lang="ru-RU" sz="2400" b="1" dirty="0"/>
              <a:t>Распределение по суммам исковых требований пациентов, обратившихся в суд с </a:t>
            </a:r>
            <a:r>
              <a:rPr lang="ru-RU" sz="2400" b="1" dirty="0" smtClean="0"/>
              <a:t>заявлением </a:t>
            </a:r>
            <a:r>
              <a:rPr lang="ru-RU" sz="2400" b="1" dirty="0"/>
              <a:t>о взыскании средств с медицинских организаций по данным экспертиз, </a:t>
            </a:r>
            <a:r>
              <a:rPr lang="ru-RU" sz="2400" b="1" dirty="0" smtClean="0"/>
              <a:t>проведенных </a:t>
            </a:r>
            <a:r>
              <a:rPr lang="ru-RU" sz="2400" b="1" dirty="0"/>
              <a:t>по материалам гражданских дел в ГБУЗ МО «Бюро СМЭ» в 2015 году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81096"/>
              </p:ext>
            </p:extLst>
          </p:nvPr>
        </p:nvGraphicFramePr>
        <p:xfrm>
          <a:off x="826851" y="1998495"/>
          <a:ext cx="8210145" cy="476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466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bestfriends.my1.ru/qs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" y="4686198"/>
            <a:ext cx="9027336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03" y="339256"/>
            <a:ext cx="9416374" cy="1320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настоящее время в Российской федерации нормативно-правовыми документами регламентировано два вида экспертиз, основной целью которых является оценка правильности (качества) медицинской помощи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103" y="1875972"/>
            <a:ext cx="9523378" cy="3075407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Экспертиза качества оказания медицинской помощи, проводимая экспертами страховых компаний;</a:t>
            </a:r>
          </a:p>
          <a:p>
            <a:r>
              <a:rPr lang="ru-RU" sz="2000" dirty="0" smtClean="0"/>
              <a:t>Судебная медицинская экспертиза, проводимая в рамках расследования уголовных дел и доследственной проверки, судебного следствия как по уголовным, так по гражданским делам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sz="2400" b="1" dirty="0" smtClean="0"/>
              <a:t>Появление еще одного вида экспертиз «независимой медицинской экспертизы» – рождение альтернативы перечисленным видам экспертиз? Самостоятельный вид экспертиз? Консенсус между экспертизой качества медицинской помощи и судебно-медицинской экспертизой?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6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04" y="191311"/>
            <a:ext cx="9040597" cy="907915"/>
          </a:xfrm>
        </p:spPr>
        <p:txBody>
          <a:bodyPr>
            <a:noAutofit/>
          </a:bodyPr>
          <a:lstStyle/>
          <a:p>
            <a:r>
              <a:rPr lang="ru-RU" sz="2400" b="1" dirty="0"/>
              <a:t>Анализ перечня требований, предъявляемых к взысканию в исковых заявлениях в суд, показал следующее: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1" y="1016000"/>
            <a:ext cx="9727662" cy="5161549"/>
          </a:xfrm>
        </p:spPr>
        <p:txBody>
          <a:bodyPr>
            <a:noAutofit/>
          </a:bodyPr>
          <a:lstStyle/>
          <a:p>
            <a:r>
              <a:rPr lang="ru-RU" sz="1600" dirty="0"/>
              <a:t>- в большей части случаев пациенты и их родственники заявляли требования о возмещении им морального вреда. Сумма, предъявляемая истцами для компенсации морального вреда, составляет подавляющую часть иска: лишь в 12,5 % сумма морального вреда составляла менее 50% общей суммы, заявленной истцом; в 46% случаев моральный вред был основной частью предъявляемых требований (от 50% до 99%), в 35,4% случаев (17 исков) истцы требовали возмещение только морального вреда. В двух случаях истцы не заявляли требования по погашению морального вреда (в одном случае пациент являлся ответчиком, к которому банк предъявил иск по взысканию суммы кредита; в другом случае истица, являющаяся пациенткой, предъявляла требования только по погашению материальной части – расходов за уже проведенное лечение).</a:t>
            </a:r>
          </a:p>
          <a:p>
            <a:r>
              <a:rPr lang="ru-RU" sz="1600" dirty="0"/>
              <a:t>- родственниками умерших пациентов также предъявлялись требования по взысканию расходов на погребение; </a:t>
            </a:r>
          </a:p>
          <a:p>
            <a:r>
              <a:rPr lang="ru-RU" sz="1600" dirty="0"/>
              <a:t>- пациентами частных клиник, а также государственных медицинских учреждений, оказавших платные медицинские услуги, либо в случаях когда пациентом были оплачены медицинские изделия (</a:t>
            </a:r>
            <a:r>
              <a:rPr lang="ru-RU" sz="1600" dirty="0" err="1"/>
              <a:t>эндопротезы</a:t>
            </a:r>
            <a:r>
              <a:rPr lang="ru-RU" sz="1600" dirty="0"/>
              <a:t> и т.п.) заявлялись требования о расторжении договора и выплате расходов на проведенное в клинике лечение;</a:t>
            </a:r>
          </a:p>
          <a:p>
            <a:r>
              <a:rPr lang="ru-RU" sz="1600" dirty="0"/>
              <a:t>- требования по погашению утраченного заработка заявлялись в 3 исках, в 1 иске заявлялись требования по возврату суммы турпутевки, которой истица не смогла воспользоваться  в связи с развитием осложнений проведенного некачественного лечения (ответчиком истице была технически неправильно установлена внутриматочная спираль, которая перфорировала стенку матки);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63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04" y="191311"/>
            <a:ext cx="9040597" cy="907915"/>
          </a:xfrm>
        </p:spPr>
        <p:txBody>
          <a:bodyPr>
            <a:noAutofit/>
          </a:bodyPr>
          <a:lstStyle/>
          <a:p>
            <a:r>
              <a:rPr lang="ru-RU" sz="2400" b="1" dirty="0"/>
              <a:t>Анализ перечня требований, предъявляемых к взысканию в исковых заявлениях в суд, показал </a:t>
            </a:r>
            <a:r>
              <a:rPr lang="ru-RU" sz="2400" b="1" dirty="0" smtClean="0"/>
              <a:t>следующее (продолжение):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1" y="1410511"/>
            <a:ext cx="9727662" cy="2431915"/>
          </a:xfrm>
        </p:spPr>
        <p:txBody>
          <a:bodyPr>
            <a:noAutofit/>
          </a:bodyPr>
          <a:lstStyle/>
          <a:p>
            <a:r>
              <a:rPr lang="ru-RU" sz="1600" dirty="0"/>
              <a:t>- в 3 случаях истцы требовали взыскать с ответчика штраф. </a:t>
            </a:r>
            <a:endParaRPr lang="ru-RU" sz="1600" dirty="0" smtClean="0"/>
          </a:p>
          <a:p>
            <a:pPr marL="0" indent="0">
              <a:buNone/>
            </a:pPr>
            <a:r>
              <a:rPr lang="ru-RU" sz="1400" i="1" dirty="0" smtClean="0"/>
              <a:t>Согласно </a:t>
            </a:r>
            <a:r>
              <a:rPr lang="ru-RU" sz="1400" i="1" dirty="0"/>
              <a:t>ч.6 ст.13 закона РФ от 07.02.1992 №2300-1 «О защите прав потребителей» судом в случае удовлетворения требований истца, взыскивается штраф за несоблюдение в добровольном порядке удовлетворения требований потребителя на досудебном этапе. Штраф взыскивается в размере пятьдесят процентов от суммы, присужденной судом в пользу потребителя. Руководителям медицинских организаций стоит учитывать, что в некоторых случаях сумма штрафа может быть значительной. Так, согласно решению суда по одному из случаев в качестве штрафа была взыскана сумма 178 тысяч рублей. Поэтому после обращения пациента с заявлением о досудебном регулировании расходов стоит рассмотреть вопрос о том, чтобы провести служебную проверку и, возможно, стоит вернуть пациенту денежные средства за оказанную медицинскую помощь.</a:t>
            </a:r>
          </a:p>
          <a:p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5503" y="3842425"/>
            <a:ext cx="10052275" cy="283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4988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Весьма красноречивым примером является следующее исковое заявление. В частной медицинской организации ребенку было выполнено МРТ головного мозга, в ходе которого диагностирован тромбоз дистальных отделов правого сигмовидного синуса с нарушением венозного оттока. 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534988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Мать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ребенка обратилась с этим заключением к неврологу поликлиники, который рекомендовал немедленно обратиться к нейрохирургу, сообщив что врача подобной специальности в городе, где проживает истица, нет. Выполнив повторное МРТ в диагностическом центре при крупном научно-исследовательском институте – было установлено отсутствие каких-либо патологических изменений в головном мозге, в том числе отсутствие тромбоза. 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534988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Истица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обратилась к ответчику для досудебного урегулирования расходов, просив возместить ей стоимость проведенного МРТ у ответчика и стоимость повторного МРТ, а в целом – 19800 рублей. 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534988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Исковое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заявление истицы было удовлетворено частично, вышеупомянутые расходы были взысканы. Кроме того, с ответчика были взысканы суммы за моральный вред, штраф за отказ удовлетворения требований потребителя на досудебном этапе и стоимость экспертизы. В совокупности ответчику предстоит выплатить 100 тысяч рублей.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047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788495"/>
              </p:ext>
            </p:extLst>
          </p:nvPr>
        </p:nvGraphicFramePr>
        <p:xfrm>
          <a:off x="-387181" y="1350146"/>
          <a:ext cx="10158532" cy="5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22" y="171855"/>
            <a:ext cx="9092779" cy="1306749"/>
          </a:xfrm>
        </p:spPr>
        <p:txBody>
          <a:bodyPr>
            <a:noAutofit/>
          </a:bodyPr>
          <a:lstStyle/>
          <a:p>
            <a:r>
              <a:rPr lang="ru-RU" sz="2400" i="1" dirty="0"/>
              <a:t>Распределение решений суда по гражданским делам, по которым ГБУЗ МО «Бюро СМЭ» проводились экспертизы в 2015 году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14117" y="1350146"/>
            <a:ext cx="5600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19 случаях (40%) судом было отказано в удовлетворении исковых требований. Аналогичные данные мы фиксировали в 2014 году (из 32 гражданских дел 20, т.е. 62,5% были решены в пользу истцов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indent="539750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3975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решений суда, вынесенных в пользу истцов, в 2-х случаях было заключено мировое соглашение. Оба случая касались стоматологического профиля медицинской помощи. Заключение мировых соглашений на настоящий момент является редким. Вероятно, это связано с небольшим опытом юристов, представляющих медицинские организации, в урегулировании споров с пациентами в суде.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22174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265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22" y="171855"/>
            <a:ext cx="9092779" cy="977007"/>
          </a:xfrm>
        </p:spPr>
        <p:txBody>
          <a:bodyPr>
            <a:noAutofit/>
          </a:bodyPr>
          <a:lstStyle/>
          <a:p>
            <a:r>
              <a:rPr lang="ru-RU" sz="2800" b="1" i="1" dirty="0"/>
              <a:t>Распределение по суммам, которые были взысканы в пользу пациентов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5154" y="1113692"/>
            <a:ext cx="5191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Анализ сумм компенсаций морального вреда показывает, что вне зависимости от размера суммы, предъявляемой истцом в счет погашения морального вреда, в счет возмещения вреда здоровью взыскивалось в среднем 192 тысячи рублей и в большинстве случаев составила 150 тысяч рублей.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indent="539750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Зависимости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между величиной суммы от сложности рассматриваемой ситуации (имела место смерть пациента или плода у беременной женщины; пациент самостоятельно обращался в суд) не установлено.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883842"/>
              </p:ext>
            </p:extLst>
          </p:nvPr>
        </p:nvGraphicFramePr>
        <p:xfrm>
          <a:off x="-213534" y="1113692"/>
          <a:ext cx="8337626" cy="574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29504"/>
            <a:ext cx="150495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60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42" y="187569"/>
            <a:ext cx="8596668" cy="1320800"/>
          </a:xfrm>
        </p:spPr>
        <p:txBody>
          <a:bodyPr>
            <a:noAutofit/>
          </a:bodyPr>
          <a:lstStyle/>
          <a:p>
            <a:r>
              <a:rPr lang="ru-RU" b="1" dirty="0"/>
              <a:t>Наибольшие компенсации были в двух </a:t>
            </a:r>
            <a:r>
              <a:rPr lang="ru-RU" b="1" dirty="0" smtClean="0"/>
              <a:t>случаях: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641" y="1508369"/>
            <a:ext cx="9521743" cy="515033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первом случае имела место </a:t>
            </a:r>
            <a:r>
              <a:rPr lang="ru-RU" dirty="0" err="1"/>
              <a:t>интраоперационная</a:t>
            </a:r>
            <a:r>
              <a:rPr lang="ru-RU" dirty="0"/>
              <a:t> ятрогенная травма, которая не была диагностирована и наступила смерть женщины среднего возраста (с двух медицинских организаций трем родственникам умершей было взыскано 1,6 млн. рублей).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втором случае имел место сепсис, развившийся у женщины, обратившейся за медицинской помощью по поводу абсцесса (с медицинской организации было взыскано 1,5 млн. рублей). Развитие сепсиса привело к множеству тяжелых осложнений и инвалидизации пациентки. Следует отметить, что во втором случае, в выводах судебно-медицинской экспертизы были установлены некоторые дефекты оказания медицинской помощи, но основным в наступлении тяжелых последствий для больной была признана агрессивность микробной флоры, вызвавший развитие сепсиса и повышенная индивидуальная восприимчивость к ней организма больной.</a:t>
            </a:r>
          </a:p>
          <a:p>
            <a:r>
              <a:rPr lang="ru-RU" dirty="0"/>
              <a:t>Нам также стало известно об одном исковом заявлении, поданном родителями ребенка уже после завершения уголовного расследования, экспертиза в рамках которого также была выполнена в 2015 году. Суть случая заключалась в нарушении сотрудниками медицинской организации санитарно-эпидемиологических требований, а также принципов организации расположения пациентов, что привело к заражению новорожденного ребенка вирусом иммунодефицита человека и гепатитом С, диагностированного лишь через 5 лет. Судом в пользу родителей ребенка было взыскано 10 миллионов рублей, однако решение суда было обжаловано прокуратурой, и сумма компенсации была снижена до 1 млн. рублей.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583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22" y="171855"/>
            <a:ext cx="10264040" cy="977007"/>
          </a:xfrm>
        </p:spPr>
        <p:txBody>
          <a:bodyPr>
            <a:noAutofit/>
          </a:bodyPr>
          <a:lstStyle/>
          <a:p>
            <a:r>
              <a:rPr lang="ru-RU" sz="2800" i="1" dirty="0"/>
              <a:t>Распределение количества экспертиз по профилю оказания медицинской помощи в 2015 </a:t>
            </a:r>
            <a:r>
              <a:rPr lang="ru-RU" sz="2800" i="1" dirty="0" smtClean="0"/>
              <a:t>году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95306" y="1608054"/>
            <a:ext cx="3890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sz="2000" dirty="0" smtClean="0"/>
              <a:t>В 2015 году пациенты предъявляли </a:t>
            </a:r>
            <a:r>
              <a:rPr lang="ru-RU" sz="2000" dirty="0"/>
              <a:t>иски к медицинским организациям </a:t>
            </a:r>
            <a:r>
              <a:rPr lang="ru-RU" sz="2000" dirty="0" smtClean="0"/>
              <a:t>в основном по </a:t>
            </a:r>
            <a:r>
              <a:rPr lang="ru-RU" sz="2000" dirty="0"/>
              <a:t>поводу оказания медицинской помощи по травматологическому, ортопедическому (8 и 3 случая), стоматологическому (6 случаев), гинекологическому и сердечно-сосудистому (по 4 случая) профилям медицинской помощи.</a:t>
            </a:r>
          </a:p>
          <a:p>
            <a:pPr indent="539750"/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405746"/>
              </p:ext>
            </p:extLst>
          </p:nvPr>
        </p:nvGraphicFramePr>
        <p:xfrm>
          <a:off x="14006" y="1148862"/>
          <a:ext cx="7008117" cy="568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403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521" y="165100"/>
            <a:ext cx="8596668" cy="1128679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Как это работает на практике? </a:t>
            </a:r>
            <a:br>
              <a:rPr lang="ru-RU" sz="3200" i="1" dirty="0" smtClean="0"/>
            </a:br>
            <a:r>
              <a:rPr lang="ru-RU" sz="3200" i="1" dirty="0" smtClean="0"/>
              <a:t>Приведем один примеров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" y="1141212"/>
            <a:ext cx="3464164" cy="5013236"/>
          </a:xfr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7" y="960617"/>
            <a:ext cx="3405357" cy="504126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72" y="2086708"/>
            <a:ext cx="3187733" cy="46951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24" y="1943249"/>
            <a:ext cx="3435881" cy="49820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5787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521" y="165100"/>
            <a:ext cx="8596668" cy="1128679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Как это работает на практике? </a:t>
            </a:r>
            <a:br>
              <a:rPr lang="ru-RU" sz="3200" i="1" dirty="0" smtClean="0"/>
            </a:br>
            <a:r>
              <a:rPr lang="ru-RU" sz="3200" i="1" dirty="0" smtClean="0"/>
              <a:t>Приведем один примеров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42" y="233710"/>
            <a:ext cx="1504950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3035" y="5003858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5106" r="5721" b="6889"/>
          <a:stretch/>
        </p:blipFill>
        <p:spPr>
          <a:xfrm>
            <a:off x="41182" y="1548299"/>
            <a:ext cx="3491196" cy="5064154"/>
          </a:xfr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r="3870"/>
          <a:stretch/>
        </p:blipFill>
        <p:spPr>
          <a:xfrm>
            <a:off x="3610931" y="1173051"/>
            <a:ext cx="3200400" cy="508845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447" r="1962"/>
          <a:stretch/>
        </p:blipFill>
        <p:spPr>
          <a:xfrm>
            <a:off x="6884405" y="1392456"/>
            <a:ext cx="3475807" cy="52199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7711" y="3634154"/>
            <a:ext cx="3106839" cy="75027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6215" y="4876800"/>
            <a:ext cx="3168190" cy="316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84405" y="4618892"/>
            <a:ext cx="3468630" cy="67993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06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81" y="5106072"/>
            <a:ext cx="4442762" cy="1439694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Член Ассоциации судебно-медицинских экспертов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заведующая отделом сложных экспертиз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ГБУЗ МО «Бюро СМЭ»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Веселкина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Олеся Валерьевна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контакт.тел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(495) 672-8208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veselkina@sudmedmo.ru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2" y="1976283"/>
            <a:ext cx="2003899" cy="305858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65" y="2019927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53" y="2998953"/>
            <a:ext cx="1504950" cy="1524000"/>
          </a:xfrm>
          <a:prstGeom prst="rect">
            <a:avLst/>
          </a:prstGeom>
        </p:spPr>
      </p:pic>
      <p:pic>
        <p:nvPicPr>
          <p:cNvPr id="8" name="Picture 8" descr="Z:\логоти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1062" y="3216027"/>
            <a:ext cx="890749" cy="1029611"/>
          </a:xfrm>
          <a:prstGeom prst="rect">
            <a:avLst/>
          </a:prstGeom>
          <a:noFill/>
          <a:effectLst>
            <a:outerShdw blurRad="241300" sx="138000" sy="138000" algn="ctr" rotWithShape="0">
              <a:schemeClr val="accent5">
                <a:alpha val="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7942" y="615782"/>
            <a:ext cx="8589522" cy="973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/>
              <a:t>СПАСИБО ЗА ВНИМАНИЕ!</a:t>
            </a:r>
            <a:br>
              <a:rPr lang="ru-RU" sz="5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1400" dirty="0" smtClean="0"/>
              <a:t>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5494"/>
          <a:stretch/>
        </p:blipFill>
        <p:spPr>
          <a:xfrm>
            <a:off x="6624537" y="1970102"/>
            <a:ext cx="2312497" cy="307094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82703" y="5041049"/>
            <a:ext cx="5011515" cy="1439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Президент Ассоциации судебно-медицинских экспертов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начальник ГБУЗ МО «Бюро СМЭ»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д.м.н., профессор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Клевно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Владимир Александрович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контакт.тел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 (495) 672-5787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Klevno@sudmedmo.ru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52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146942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Чем же отличается судебно-медицинская экспертиза от экспертизы качества оказания медицинской помощи, проводимой страховыми компаниями? 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361320"/>
              </p:ext>
            </p:extLst>
          </p:nvPr>
        </p:nvGraphicFramePr>
        <p:xfrm>
          <a:off x="212184" y="1360489"/>
          <a:ext cx="9426576" cy="517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673"/>
                <a:gridCol w="4195903"/>
              </a:tblGrid>
              <a:tr h="9186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Судебно-медицинская экспертиза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Экспертиза качества медицинской</a:t>
                      </a:r>
                      <a:r>
                        <a:rPr lang="ru-RU" sz="2400" baseline="0" dirty="0" smtClean="0"/>
                        <a:t> помощи</a:t>
                      </a:r>
                      <a:endParaRPr lang="ru-RU" sz="2400" dirty="0"/>
                    </a:p>
                  </a:txBody>
                  <a:tcPr/>
                </a:tc>
              </a:tr>
              <a:tr h="183004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Основной целью</a:t>
                      </a:r>
                      <a:r>
                        <a:rPr lang="ru-RU" sz="1800" baseline="0" dirty="0" smtClean="0"/>
                        <a:t> экспертизы являются ответы на вопросы следствия и суда, которые позволят суду вынести законное решение, а следствию правильно квалифицировать деяние медицинского работника.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Основной целью системы экспертизы качества медицинской помощи является повышение уровня медицинской помощи в медицинских организациях</a:t>
                      </a:r>
                      <a:r>
                        <a:rPr lang="ru-RU" sz="1800" baseline="0" dirty="0" smtClean="0"/>
                        <a:t> Российской федерации</a:t>
                      </a:r>
                      <a:endParaRPr lang="ru-RU" sz="1800" dirty="0"/>
                    </a:p>
                  </a:txBody>
                  <a:tcPr/>
                </a:tc>
              </a:tr>
              <a:tr h="24278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Основными вопросами которые разрешаются экспертизой является: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aseline="0" dirty="0" smtClean="0"/>
                        <a:t>установление того, причинили ли действия медицинского работника вред, причиненный здоровью человека,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aseline="0" dirty="0" smtClean="0"/>
                        <a:t>Установление причинно-следственной связи (ее медицинской составляющей).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Основными</a:t>
                      </a:r>
                      <a:r>
                        <a:rPr lang="ru-RU" sz="1800" baseline="0" dirty="0" smtClean="0"/>
                        <a:t> вопросами, которые разрешаются экспертизой является наличие дефектов оказания медицинской помощи и оценка их влияния на исход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714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39256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Чем же отличается судебно-медицинская экспертиза от экспертизы качества оказания медицинской помощи, проводимой страховыми компаниями? (продолжение)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40390"/>
              </p:ext>
            </p:extLst>
          </p:nvPr>
        </p:nvGraphicFramePr>
        <p:xfrm>
          <a:off x="413657" y="1567316"/>
          <a:ext cx="9203332" cy="505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666"/>
                <a:gridCol w="4601666"/>
              </a:tblGrid>
              <a:tr h="693302">
                <a:tc>
                  <a:txBody>
                    <a:bodyPr/>
                    <a:lstStyle/>
                    <a:p>
                      <a:r>
                        <a:rPr lang="ru-RU" dirty="0" smtClean="0"/>
                        <a:t>Судебно-медицинская экспертиза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Экспертиза качества медицинской</a:t>
                      </a:r>
                      <a:r>
                        <a:rPr lang="ru-RU" baseline="0" dirty="0" smtClean="0"/>
                        <a:t> помощи</a:t>
                      </a:r>
                      <a:endParaRPr lang="ru-RU" dirty="0"/>
                    </a:p>
                  </a:txBody>
                  <a:tcPr/>
                </a:tc>
              </a:tr>
              <a:tr h="277320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медицинская помощь обычно оценивается не на этапе конкретной медицинской организации - производится анализ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истории болезни конкретного больного вне зависимости от того в какое количество  медицинских организаций он обращался от момента начала заболевания до исхода (смерти, инвалидизации, выздоровления)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ходе экспертизы оценивается медицинская помощь, оказанная в конкретной организации в рамках конкретного периода</a:t>
                      </a:r>
                      <a:endParaRPr lang="ru-RU" dirty="0"/>
                    </a:p>
                  </a:txBody>
                  <a:tcPr/>
                </a:tc>
              </a:tr>
              <a:tr h="1584689">
                <a:tc>
                  <a:txBody>
                    <a:bodyPr/>
                    <a:lstStyle/>
                    <a:p>
                      <a:r>
                        <a:rPr lang="ru-RU" dirty="0" smtClean="0"/>
                        <a:t>При</a:t>
                      </a:r>
                      <a:r>
                        <a:rPr lang="ru-RU" baseline="0" dirty="0" smtClean="0"/>
                        <a:t> наличии возможности (сохранении гистологического архива операционного материала и от трупа, рентгенограмм, </a:t>
                      </a:r>
                      <a:r>
                        <a:rPr lang="ru-RU" baseline="0" dirty="0" err="1" smtClean="0"/>
                        <a:t>томограмм</a:t>
                      </a:r>
                      <a:r>
                        <a:rPr lang="ru-RU" baseline="0" dirty="0" smtClean="0"/>
                        <a:t>) – обязательно производится их повторное исследование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предусмотрено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96461" y="5365278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564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146942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Чем же отличается судебно-медицинская экспертиза от экспертизы качества оказания медицинской помощи, проводимой страховыми компаниями? (продолжение)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960656"/>
              </p:ext>
            </p:extLst>
          </p:nvPr>
        </p:nvGraphicFramePr>
        <p:xfrm>
          <a:off x="212184" y="1360489"/>
          <a:ext cx="9426576" cy="524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673"/>
                <a:gridCol w="4195903"/>
              </a:tblGrid>
              <a:tr h="608358">
                <a:tc>
                  <a:txBody>
                    <a:bodyPr/>
                    <a:lstStyle/>
                    <a:p>
                      <a:r>
                        <a:rPr lang="ru-RU" dirty="0" smtClean="0"/>
                        <a:t>Судебно-медицинская экспертиза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Экспертиза качества медицинской</a:t>
                      </a:r>
                      <a:r>
                        <a:rPr lang="ru-RU" baseline="0" dirty="0" smtClean="0"/>
                        <a:t> помощи</a:t>
                      </a:r>
                      <a:endParaRPr lang="ru-RU" dirty="0"/>
                    </a:p>
                  </a:txBody>
                  <a:tcPr/>
                </a:tc>
              </a:tr>
              <a:tr h="1911984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Экспертиза производится комиссией экспертов.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Почти всегда это патологоанатом (при наличии гистологического материала), рентгенолог (при наличии рентгенограмм,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томограмм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клиницисты разных специальностей.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Экспертиза производится 1 специалистом,</a:t>
                      </a:r>
                      <a:r>
                        <a:rPr lang="ru-RU" baseline="0" dirty="0" smtClean="0"/>
                        <a:t> соответствующим основному клиническому профилю случая</a:t>
                      </a:r>
                      <a:endParaRPr lang="ru-RU" dirty="0"/>
                    </a:p>
                  </a:txBody>
                  <a:tcPr/>
                </a:tc>
              </a:tr>
              <a:tr h="269415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Экспертизы</a:t>
                      </a:r>
                      <a:r>
                        <a:rPr lang="ru-RU" sz="1800" baseline="0" dirty="0" smtClean="0"/>
                        <a:t> выполняются «штучно» под нужды следствия и суда. Для понимая «масштаба» следует сказать, что в среднем в год в таком большом регионе как Московская область выполняется около 60-80 экспертиз с решением вопросов о правильности оказания медицинской помощи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Экспертизы являются «потоковыми», выполняются в масштабах тысяч</a:t>
                      </a:r>
                      <a:r>
                        <a:rPr lang="ru-RU" sz="1800" baseline="0" dirty="0" smtClean="0"/>
                        <a:t> в год в пределах одного региона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7/94/840/94840835_2031587_celigiz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43"/>
            <a:ext cx="7001540" cy="56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83046" y="108187"/>
            <a:ext cx="5474569" cy="127327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Какую же экспертизу выбрать?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4264255" y="1435273"/>
            <a:ext cx="5474569" cy="17142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600" dirty="0" smtClean="0"/>
              <a:t>Находимся ли мы по «разные стороны баррикад»?</a:t>
            </a:r>
          </a:p>
          <a:p>
            <a:endParaRPr lang="ru-RU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4849692" y="4756826"/>
            <a:ext cx="5474569" cy="1802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Независимая медицинская экспертиза – рефери между этими видами экспертиз?</a:t>
            </a:r>
          </a:p>
          <a:p>
            <a:endParaRPr lang="ru-RU" dirty="0"/>
          </a:p>
        </p:txBody>
      </p:sp>
      <p:pic>
        <p:nvPicPr>
          <p:cNvPr id="2052" name="Picture 4" descr="http://landoo.ru/icon/16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76" y="2702015"/>
            <a:ext cx="2593867" cy="19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399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Rg2b45Pt6rE/UTudhOfqqMI/AAAAAAAAA_Q/9KNNeObdDng/s1600/puti-reshenija-bezrabotic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" y="0"/>
            <a:ext cx="5141983" cy="449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7371" y="114921"/>
            <a:ext cx="5029200" cy="4269392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Каждый из видов экспертиз занимает определенную нишу и на настоящем этапе выполняет свои цели и задачи. </a:t>
            </a:r>
          </a:p>
          <a:p>
            <a:pPr marL="0" indent="447675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Создание «альтернативной» «независимой» экспертизы как отдельного вида не нужно – эти принципы уже прописаны в нормативно-правовых документах. </a:t>
            </a:r>
          </a:p>
          <a:p>
            <a:pPr marL="0" indent="447675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Есть механизмы для оспаривания экспертиз, проведения повторных экспертиз в другом учреждении и другим экспертом. </a:t>
            </a:r>
          </a:p>
          <a:p>
            <a:pPr marL="0" indent="447675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Дублирование этого механизма попросту не нужно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63447" y="4132062"/>
            <a:ext cx="9008569" cy="258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>
              <a:buFont typeface="Wingdings 3" charset="2"/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другой стороны есть большая ниша, не заполненная никем – возрастающее количество претензий пациентов, которым важно не только удостовериться в правильности или неправильности оказания медицинской помощи, а нужно получить компенсацию.</a:t>
            </a:r>
          </a:p>
          <a:p>
            <a:pPr marL="0" indent="447675">
              <a:buFont typeface="Wingdings 3" charset="2"/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Сейчас все эти пациенты идут либо в суд, либо в правоохранительные органы с заявлением о преступлении.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447675">
              <a:buFont typeface="Wingdings 3" charset="2"/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Потому пришло время внедрения механизма решения вопроса до суда – так называемого досудебного урегулирования.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340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5" y="3782025"/>
            <a:ext cx="8432672" cy="29203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5" y="167019"/>
            <a:ext cx="9470571" cy="622483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создания практики «независимой медицинской экспертизы» эксперты качества оказания медицинской помощи и судебно-медицинские эксперты объединили свои усилия.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Мы решили использовать опыт каждого из видов экспертиз, чтобы создать наиболее простой, эффективный регламент «независимой медицинской экспертизы» как инструмента досудебного урегулирования в конфликте между пациентом и медицинской организацией.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196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39256"/>
            <a:ext cx="8740602" cy="96703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Примерная схема </a:t>
            </a:r>
            <a:r>
              <a:rPr lang="ru-RU" sz="2400" dirty="0" smtClean="0"/>
              <a:t>организации работы при проведении </a:t>
            </a:r>
            <a:r>
              <a:rPr lang="ru-RU" sz="2400" dirty="0"/>
              <a:t>«независимой медицинской экспертизы» в рамках досудебного урегулирования конфликта «пациент – медицинская организация</a:t>
            </a:r>
            <a:r>
              <a:rPr lang="ru-RU" sz="2400" dirty="0" smtClean="0"/>
              <a:t>». </a:t>
            </a:r>
            <a:r>
              <a:rPr lang="ru-RU" sz="2800" b="1" dirty="0" smtClean="0"/>
              <a:t>ЭТАП 1.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3" y="2111829"/>
            <a:ext cx="9427029" cy="4474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наличии объектов для исследования (гистологических препаратов, рентгенограмм, </a:t>
            </a:r>
            <a:r>
              <a:rPr lang="ru-RU" dirty="0" err="1" smtClean="0"/>
              <a:t>томограмм</a:t>
            </a:r>
            <a:r>
              <a:rPr lang="ru-RU" dirty="0" smtClean="0"/>
              <a:t>, электрокардиограмм </a:t>
            </a:r>
            <a:r>
              <a:rPr lang="ru-RU" dirty="0"/>
              <a:t>и т.п.) проводится их описание экспертом Национальной медицинской палаты. Это исследование будет положено в дальнейшем в окончательное суждение.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1881"/>
            <a:ext cx="2154576" cy="779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69" y="351972"/>
            <a:ext cx="1504950" cy="1524000"/>
          </a:xfrm>
          <a:prstGeom prst="rect">
            <a:avLst/>
          </a:prstGeom>
        </p:spPr>
      </p:pic>
      <p:pic>
        <p:nvPicPr>
          <p:cNvPr id="9" name="Picture 2" descr="http://detibezhlopot.ru/wp-content/uploads/2015/11/%D1%80%D0%B5%D0%BD%D1%82%D0%B3%D0%B5%D0%B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0" y="3378869"/>
            <a:ext cx="4366447" cy="29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zppp.saharniy-diabet.com/userfiles/citomegalovirus-mazke-pri-beremennost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7" y="3378869"/>
            <a:ext cx="4418428" cy="29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96461" y="535555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Клевно</a:t>
            </a:r>
            <a:r>
              <a:rPr lang="ru-RU" dirty="0" smtClean="0"/>
              <a:t> В.А.</a:t>
            </a:r>
          </a:p>
          <a:p>
            <a:r>
              <a:rPr lang="ru-RU" dirty="0" err="1" smtClean="0"/>
              <a:t>Веселкина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123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</TotalTime>
  <Words>2853</Words>
  <Application>Microsoft Office PowerPoint</Application>
  <PresentationFormat>Произвольный</PresentationFormat>
  <Paragraphs>172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Грань</vt:lpstr>
      <vt:lpstr>О работе экспертной группы Ассоциации судебно-медицинских экспертов в пилотном проекте НМП</vt:lpstr>
      <vt:lpstr>В настоящее время в Российской федерации нормативно-правовыми документами регламентировано два вида экспертиз, основной целью которых является оценка правильности (качества) медицинской помощи</vt:lpstr>
      <vt:lpstr>Чем же отличается судебно-медицинская экспертиза от экспертизы качества оказания медицинской помощи, проводимой страховыми компаниями? </vt:lpstr>
      <vt:lpstr>Чем же отличается судебно-медицинская экспертиза от экспертизы качества оказания медицинской помощи, проводимой страховыми компаниями? (продолжение)</vt:lpstr>
      <vt:lpstr>Чем же отличается судебно-медицинская экспертиза от экспертизы качества оказания медицинской помощи, проводимой страховыми компаниями? (продолжение)</vt:lpstr>
      <vt:lpstr>Презентация PowerPoint</vt:lpstr>
      <vt:lpstr>Презентация PowerPoint</vt:lpstr>
      <vt:lpstr>Для создания практики «независимой медицинской экспертизы» эксперты качества оказания медицинской помощи и судебно-медицинские эксперты объединили свои усилия.   Мы решили использовать опыт каждого из видов экспертиз, чтобы создать наиболее простой, эффективный регламент «независимой медицинской экспертизы» как инструмента досудебного урегулирования в конфликте между пациентом и медицинской организацией.     </vt:lpstr>
      <vt:lpstr>Примерная схема организации работы при проведении «независимой медицинской экспертизы» в рамках досудебного урегулирования конфликта «пациент – медицинская организация». ЭТАП 1.</vt:lpstr>
      <vt:lpstr>Примерная схема организации работы при проведении «независимой медицинской экспертизы» в рамках досудебного урегулирования конфликта «пациент – медицинская организация». ЭТАП 2.</vt:lpstr>
      <vt:lpstr>Примерная схема организации работы при проведении «независимой медицинской экспертизы» в рамках досудебного урегулирования конфликта «пациент – медицинская организация». ЭТАП 3.</vt:lpstr>
      <vt:lpstr>Примерная схема организации работы при проведении «независимой медицинской экспертизы» в рамках досудебного урегулирования конфликта «пациент – медицинская организация». ЭТАП 4.</vt:lpstr>
      <vt:lpstr>Примерная схема организации работы при проведении «независимой медицинской экспертизы» в рамках досудебного урегулирования конфликта «пациент – медицинская организация». ЭТАП 5.</vt:lpstr>
      <vt:lpstr>Заключение «независимой медицинской экспертизы» в рамках досудебного урегулирования конфликта «пациент – медицинская организация». ЭТАП 6.</vt:lpstr>
      <vt:lpstr>- рассмотрим основные результаты анализа, проведенного по результатам судебно-медицинских экспертиз с решением вопросов о правильности оказания медицинской помощи в Московской области в 2015 году</vt:lpstr>
      <vt:lpstr>Количество произведенных врачебных экспертиз в зависимости от категории материалов дела</vt:lpstr>
      <vt:lpstr>Детальному анализу было подвергнуто 38 исков по которым были проведены экспертизы нашим учреждением в 2015 году</vt:lpstr>
      <vt:lpstr>Детальному анализу было подвергнуто 38 исков по которым были проведены экспертизы нашим учреждением в 2015 году</vt:lpstr>
      <vt:lpstr>Распределение по суммам исковых требований пациентов, обратившихся в суд с заявлением о взыскании средств с медицинских организаций по данным экспертиз, проведенных по материалам гражданских дел в ГБУЗ МО «Бюро СМЭ» в 2015 году</vt:lpstr>
      <vt:lpstr>Анализ перечня требований, предъявляемых к взысканию в исковых заявлениях в суд, показал следующее: </vt:lpstr>
      <vt:lpstr>Анализ перечня требований, предъявляемых к взысканию в исковых заявлениях в суд, показал следующее (продолжение): </vt:lpstr>
      <vt:lpstr>Распределение решений суда по гражданским делам, по которым ГБУЗ МО «Бюро СМЭ» проводились экспертизы в 2015 году</vt:lpstr>
      <vt:lpstr>Распределение по суммам, которые были взысканы в пользу пациентов</vt:lpstr>
      <vt:lpstr>Наибольшие компенсации были в двух случаях:</vt:lpstr>
      <vt:lpstr>Распределение количества экспертиз по профилю оказания медицинской помощи в 2015 году</vt:lpstr>
      <vt:lpstr>Как это работает на практике?  Приведем один примеров</vt:lpstr>
      <vt:lpstr>Как это работает на практике?  Приведем один примеров</vt:lpstr>
      <vt:lpstr> Член Ассоциации судебно-медицинских экспертов заведующая отделом сложных экспертиз  ГБУЗ МО «Бюро СМЭ» Веселкина Олеся Валерьевна контакт.тел. (495) 672-8208 e-mail: veselkina@sudmedmo.ru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работы врачебной группы экспертов и роли врача-судебно-медицинского эксперта в рамках осуществления проекта «Независимая медицинская экспертиза»</dc:title>
  <dc:creator>Olesya</dc:creator>
  <cp:lastModifiedBy>Presentation</cp:lastModifiedBy>
  <cp:revision>38</cp:revision>
  <cp:lastPrinted>2016-09-27T01:30:39Z</cp:lastPrinted>
  <dcterms:created xsi:type="dcterms:W3CDTF">2016-06-21T19:00:19Z</dcterms:created>
  <dcterms:modified xsi:type="dcterms:W3CDTF">2016-09-27T09:27:03Z</dcterms:modified>
</cp:coreProperties>
</file>