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75" r:id="rId3"/>
    <p:sldId id="276" r:id="rId4"/>
    <p:sldId id="277" r:id="rId5"/>
    <p:sldId id="278" r:id="rId6"/>
    <p:sldId id="279" r:id="rId7"/>
    <p:sldId id="283" r:id="rId8"/>
    <p:sldId id="280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1pPr>
    <a:lvl2pPr indent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2pPr>
    <a:lvl3pPr indent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3pPr>
    <a:lvl4pPr indent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4pPr>
    <a:lvl5pPr indent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A7FBD3"/>
    <a:srgbClr val="38E820"/>
    <a:srgbClr val="00CC99"/>
    <a:srgbClr val="E7FFE7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04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4BA9E-85EC-4529-B0F3-E1A2BA64DB79}" type="doc">
      <dgm:prSet loTypeId="urn:microsoft.com/office/officeart/2005/8/layout/gear1" loCatId="relationship" qsTypeId="urn:microsoft.com/office/officeart/2005/8/quickstyle/simple1#1" qsCatId="simple" csTypeId="urn:microsoft.com/office/officeart/2005/8/colors/accent1_2#1" csCatId="accent1" phldr="1"/>
      <dgm:spPr/>
    </dgm:pt>
    <dgm:pt modelId="{338F8218-480A-4F36-B029-953850EC8429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Медицинская деятельность</a:t>
          </a:r>
          <a:endParaRPr lang="ru-RU" dirty="0">
            <a:latin typeface="Arial Black" panose="020B0A04020102020204" pitchFamily="34" charset="0"/>
          </a:endParaRPr>
        </a:p>
      </dgm:t>
    </dgm:pt>
    <dgm:pt modelId="{BDCE4E93-7A27-41A4-8076-0969F516D155}" type="parTrans" cxnId="{5552098F-CBEA-4607-9645-B2C0339B6AA4}">
      <dgm:prSet/>
      <dgm:spPr/>
      <dgm:t>
        <a:bodyPr/>
        <a:lstStyle/>
        <a:p>
          <a:endParaRPr lang="ru-RU"/>
        </a:p>
      </dgm:t>
    </dgm:pt>
    <dgm:pt modelId="{F0B0CA4B-B24C-4043-98BA-A8C7128C1D3F}" type="sibTrans" cxnId="{5552098F-CBEA-4607-9645-B2C0339B6AA4}">
      <dgm:prSet/>
      <dgm:spPr/>
      <dgm:t>
        <a:bodyPr/>
        <a:lstStyle/>
        <a:p>
          <a:endParaRPr lang="ru-RU"/>
        </a:p>
      </dgm:t>
    </dgm:pt>
    <dgm:pt modelId="{ABAF3507-6640-42A9-ADCA-0CF1997F9EBC}">
      <dgm:prSet phldrT="[Текст]" custT="1"/>
      <dgm:spPr>
        <a:solidFill>
          <a:srgbClr val="38E820"/>
        </a:solidFill>
      </dgm:spPr>
      <dgm:t>
        <a:bodyPr/>
        <a:lstStyle/>
        <a:p>
          <a:r>
            <a:rPr lang="ru-RU" sz="2400" dirty="0" smtClean="0">
              <a:latin typeface="Arial Black" panose="020B0A04020102020204" pitchFamily="34" charset="0"/>
            </a:rPr>
            <a:t>МИ</a:t>
          </a:r>
          <a:endParaRPr lang="ru-RU" sz="2400" dirty="0">
            <a:latin typeface="Arial Black" panose="020B0A04020102020204" pitchFamily="34" charset="0"/>
          </a:endParaRPr>
        </a:p>
      </dgm:t>
    </dgm:pt>
    <dgm:pt modelId="{B999E4FF-85B1-4F41-8290-00F639808A81}" type="parTrans" cxnId="{CAE8F229-3863-468B-9466-926343066C71}">
      <dgm:prSet/>
      <dgm:spPr/>
      <dgm:t>
        <a:bodyPr/>
        <a:lstStyle/>
        <a:p>
          <a:endParaRPr lang="ru-RU"/>
        </a:p>
      </dgm:t>
    </dgm:pt>
    <dgm:pt modelId="{66DDC2E8-B768-4D2C-BD04-B44EA5F9FCFA}" type="sibTrans" cxnId="{CAE8F229-3863-468B-9466-926343066C71}">
      <dgm:prSet/>
      <dgm:spPr/>
      <dgm:t>
        <a:bodyPr/>
        <a:lstStyle/>
        <a:p>
          <a:endParaRPr lang="ru-RU"/>
        </a:p>
      </dgm:t>
    </dgm:pt>
    <dgm:pt modelId="{F1AB8924-725A-4213-8925-F8185846BDE2}">
      <dgm:prSet phldrT="[Текст]" custT="1"/>
      <dgm:spPr>
        <a:solidFill>
          <a:srgbClr val="00CC99"/>
        </a:solidFill>
      </dgm:spPr>
      <dgm:t>
        <a:bodyPr/>
        <a:lstStyle/>
        <a:p>
          <a:r>
            <a:rPr lang="ru-RU" sz="2400" b="1" dirty="0" smtClean="0">
              <a:latin typeface="Arial Black" panose="020B0A04020102020204" pitchFamily="34" charset="0"/>
            </a:rPr>
            <a:t>ЛС</a:t>
          </a:r>
          <a:endParaRPr lang="ru-RU" sz="2400" b="1" dirty="0">
            <a:latin typeface="Arial Black" panose="020B0A04020102020204" pitchFamily="34" charset="0"/>
          </a:endParaRPr>
        </a:p>
      </dgm:t>
    </dgm:pt>
    <dgm:pt modelId="{30DE1E4C-94E6-433B-ADC4-7863A7A6656A}" type="parTrans" cxnId="{3C61B032-EDA2-4BCE-9A52-2F2BCC9D843A}">
      <dgm:prSet/>
      <dgm:spPr/>
      <dgm:t>
        <a:bodyPr/>
        <a:lstStyle/>
        <a:p>
          <a:endParaRPr lang="ru-RU"/>
        </a:p>
      </dgm:t>
    </dgm:pt>
    <dgm:pt modelId="{75E9DBD1-6FD0-4071-903D-33141C032994}" type="sibTrans" cxnId="{3C61B032-EDA2-4BCE-9A52-2F2BCC9D843A}">
      <dgm:prSet/>
      <dgm:spPr/>
      <dgm:t>
        <a:bodyPr/>
        <a:lstStyle/>
        <a:p>
          <a:endParaRPr lang="ru-RU"/>
        </a:p>
      </dgm:t>
    </dgm:pt>
    <dgm:pt modelId="{350F0CF8-F670-408B-A04E-E36C20083AF2}" type="pres">
      <dgm:prSet presAssocID="{6FC4BA9E-85EC-4529-B0F3-E1A2BA64DB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BBF6FB-5756-448F-B301-3C509E2375E3}" type="pres">
      <dgm:prSet presAssocID="{338F8218-480A-4F36-B029-953850EC842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889F4-36E7-45E0-A08B-623C0C77E967}" type="pres">
      <dgm:prSet presAssocID="{338F8218-480A-4F36-B029-953850EC8429}" presName="gear1srcNode" presStyleLbl="node1" presStyleIdx="0" presStyleCnt="3"/>
      <dgm:spPr/>
      <dgm:t>
        <a:bodyPr/>
        <a:lstStyle/>
        <a:p>
          <a:endParaRPr lang="ru-RU"/>
        </a:p>
      </dgm:t>
    </dgm:pt>
    <dgm:pt modelId="{28C85411-D61F-4F0B-A672-6D536D0FBA2A}" type="pres">
      <dgm:prSet presAssocID="{338F8218-480A-4F36-B029-953850EC8429}" presName="gear1dstNode" presStyleLbl="node1" presStyleIdx="0" presStyleCnt="3"/>
      <dgm:spPr/>
      <dgm:t>
        <a:bodyPr/>
        <a:lstStyle/>
        <a:p>
          <a:endParaRPr lang="ru-RU"/>
        </a:p>
      </dgm:t>
    </dgm:pt>
    <dgm:pt modelId="{07B1A8E6-C014-4C18-AD18-6823B8B54069}" type="pres">
      <dgm:prSet presAssocID="{ABAF3507-6640-42A9-ADCA-0CF1997F9EB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E476F-D286-4388-A90D-C5C43A89DE62}" type="pres">
      <dgm:prSet presAssocID="{ABAF3507-6640-42A9-ADCA-0CF1997F9EBC}" presName="gear2srcNode" presStyleLbl="node1" presStyleIdx="1" presStyleCnt="3"/>
      <dgm:spPr/>
      <dgm:t>
        <a:bodyPr/>
        <a:lstStyle/>
        <a:p>
          <a:endParaRPr lang="ru-RU"/>
        </a:p>
      </dgm:t>
    </dgm:pt>
    <dgm:pt modelId="{4E8DBB82-5507-486F-BDA5-97E5FC27810C}" type="pres">
      <dgm:prSet presAssocID="{ABAF3507-6640-42A9-ADCA-0CF1997F9EBC}" presName="gear2dstNode" presStyleLbl="node1" presStyleIdx="1" presStyleCnt="3"/>
      <dgm:spPr/>
      <dgm:t>
        <a:bodyPr/>
        <a:lstStyle/>
        <a:p>
          <a:endParaRPr lang="ru-RU"/>
        </a:p>
      </dgm:t>
    </dgm:pt>
    <dgm:pt modelId="{648E3BE2-D8E1-4BAA-A951-CF59F6079103}" type="pres">
      <dgm:prSet presAssocID="{F1AB8924-725A-4213-8925-F8185846BDE2}" presName="gear3" presStyleLbl="node1" presStyleIdx="2" presStyleCnt="3"/>
      <dgm:spPr/>
      <dgm:t>
        <a:bodyPr/>
        <a:lstStyle/>
        <a:p>
          <a:endParaRPr lang="ru-RU"/>
        </a:p>
      </dgm:t>
    </dgm:pt>
    <dgm:pt modelId="{B82D84A6-D5E9-483E-9A2C-D8A19E1E3652}" type="pres">
      <dgm:prSet presAssocID="{F1AB8924-725A-4213-8925-F8185846BDE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A552F-F266-40E1-B227-B6070837C0CE}" type="pres">
      <dgm:prSet presAssocID="{F1AB8924-725A-4213-8925-F8185846BDE2}" presName="gear3srcNode" presStyleLbl="node1" presStyleIdx="2" presStyleCnt="3"/>
      <dgm:spPr/>
      <dgm:t>
        <a:bodyPr/>
        <a:lstStyle/>
        <a:p>
          <a:endParaRPr lang="ru-RU"/>
        </a:p>
      </dgm:t>
    </dgm:pt>
    <dgm:pt modelId="{22D6E4C5-FCF0-4565-A240-69166C090926}" type="pres">
      <dgm:prSet presAssocID="{F1AB8924-725A-4213-8925-F8185846BDE2}" presName="gear3dstNode" presStyleLbl="node1" presStyleIdx="2" presStyleCnt="3"/>
      <dgm:spPr/>
      <dgm:t>
        <a:bodyPr/>
        <a:lstStyle/>
        <a:p>
          <a:endParaRPr lang="ru-RU"/>
        </a:p>
      </dgm:t>
    </dgm:pt>
    <dgm:pt modelId="{E4C8F821-88EC-4351-9D5F-FAD4E22BFE7C}" type="pres">
      <dgm:prSet presAssocID="{F0B0CA4B-B24C-4043-98BA-A8C7128C1D3F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0DC1EE89-7C28-4DD1-930F-8CCE4B6BC2FA}" type="pres">
      <dgm:prSet presAssocID="{66DDC2E8-B768-4D2C-BD04-B44EA5F9FCF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4524B58B-2096-41EB-8BE7-B21AF0DC9BF9}" type="pres">
      <dgm:prSet presAssocID="{75E9DBD1-6FD0-4071-903D-33141C032994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AB46AED-A360-4B74-B5A1-892F55282E5C}" type="presOf" srcId="{F1AB8924-725A-4213-8925-F8185846BDE2}" destId="{FA4A552F-F266-40E1-B227-B6070837C0CE}" srcOrd="2" destOrd="0" presId="urn:microsoft.com/office/officeart/2005/8/layout/gear1"/>
    <dgm:cxn modelId="{D97360B6-FB24-4FE1-ACBF-8EE52BC7EFB0}" type="presOf" srcId="{75E9DBD1-6FD0-4071-903D-33141C032994}" destId="{4524B58B-2096-41EB-8BE7-B21AF0DC9BF9}" srcOrd="0" destOrd="0" presId="urn:microsoft.com/office/officeart/2005/8/layout/gear1"/>
    <dgm:cxn modelId="{3254D0A4-177C-4E39-B819-A0B3E9093B95}" type="presOf" srcId="{ABAF3507-6640-42A9-ADCA-0CF1997F9EBC}" destId="{4E8DBB82-5507-486F-BDA5-97E5FC27810C}" srcOrd="2" destOrd="0" presId="urn:microsoft.com/office/officeart/2005/8/layout/gear1"/>
    <dgm:cxn modelId="{3C61B032-EDA2-4BCE-9A52-2F2BCC9D843A}" srcId="{6FC4BA9E-85EC-4529-B0F3-E1A2BA64DB79}" destId="{F1AB8924-725A-4213-8925-F8185846BDE2}" srcOrd="2" destOrd="0" parTransId="{30DE1E4C-94E6-433B-ADC4-7863A7A6656A}" sibTransId="{75E9DBD1-6FD0-4071-903D-33141C032994}"/>
    <dgm:cxn modelId="{96324A6D-80D2-4FAF-9D53-DAC7E0F58278}" type="presOf" srcId="{338F8218-480A-4F36-B029-953850EC8429}" destId="{D4BBF6FB-5756-448F-B301-3C509E2375E3}" srcOrd="0" destOrd="0" presId="urn:microsoft.com/office/officeart/2005/8/layout/gear1"/>
    <dgm:cxn modelId="{AC0973FA-CB21-4A24-A7A2-CA83993492D7}" type="presOf" srcId="{F0B0CA4B-B24C-4043-98BA-A8C7128C1D3F}" destId="{E4C8F821-88EC-4351-9D5F-FAD4E22BFE7C}" srcOrd="0" destOrd="0" presId="urn:microsoft.com/office/officeart/2005/8/layout/gear1"/>
    <dgm:cxn modelId="{CFF06B52-0363-4264-86E1-352C1E45B76F}" type="presOf" srcId="{338F8218-480A-4F36-B029-953850EC8429}" destId="{897889F4-36E7-45E0-A08B-623C0C77E967}" srcOrd="1" destOrd="0" presId="urn:microsoft.com/office/officeart/2005/8/layout/gear1"/>
    <dgm:cxn modelId="{C6BB05C4-8CBB-4561-AC16-496FAD010CBC}" type="presOf" srcId="{F1AB8924-725A-4213-8925-F8185846BDE2}" destId="{648E3BE2-D8E1-4BAA-A951-CF59F6079103}" srcOrd="0" destOrd="0" presId="urn:microsoft.com/office/officeart/2005/8/layout/gear1"/>
    <dgm:cxn modelId="{189853A6-6146-41C6-BA1A-E2BACB668D73}" type="presOf" srcId="{ABAF3507-6640-42A9-ADCA-0CF1997F9EBC}" destId="{07B1A8E6-C014-4C18-AD18-6823B8B54069}" srcOrd="0" destOrd="0" presId="urn:microsoft.com/office/officeart/2005/8/layout/gear1"/>
    <dgm:cxn modelId="{E334EED0-D4F6-405D-B386-3F138C60B004}" type="presOf" srcId="{F1AB8924-725A-4213-8925-F8185846BDE2}" destId="{22D6E4C5-FCF0-4565-A240-69166C090926}" srcOrd="3" destOrd="0" presId="urn:microsoft.com/office/officeart/2005/8/layout/gear1"/>
    <dgm:cxn modelId="{A56437F3-89DC-4C61-918C-ECCEA59A8FDB}" type="presOf" srcId="{338F8218-480A-4F36-B029-953850EC8429}" destId="{28C85411-D61F-4F0B-A672-6D536D0FBA2A}" srcOrd="2" destOrd="0" presId="urn:microsoft.com/office/officeart/2005/8/layout/gear1"/>
    <dgm:cxn modelId="{6C47BE54-8AE2-406E-BC6E-52892743C0BD}" type="presOf" srcId="{F1AB8924-725A-4213-8925-F8185846BDE2}" destId="{B82D84A6-D5E9-483E-9A2C-D8A19E1E3652}" srcOrd="1" destOrd="0" presId="urn:microsoft.com/office/officeart/2005/8/layout/gear1"/>
    <dgm:cxn modelId="{CAE8F229-3863-468B-9466-926343066C71}" srcId="{6FC4BA9E-85EC-4529-B0F3-E1A2BA64DB79}" destId="{ABAF3507-6640-42A9-ADCA-0CF1997F9EBC}" srcOrd="1" destOrd="0" parTransId="{B999E4FF-85B1-4F41-8290-00F639808A81}" sibTransId="{66DDC2E8-B768-4D2C-BD04-B44EA5F9FCFA}"/>
    <dgm:cxn modelId="{9C3EB301-641B-4E1A-AFB1-EE0FE59853EB}" type="presOf" srcId="{66DDC2E8-B768-4D2C-BD04-B44EA5F9FCFA}" destId="{0DC1EE89-7C28-4DD1-930F-8CCE4B6BC2FA}" srcOrd="0" destOrd="0" presId="urn:microsoft.com/office/officeart/2005/8/layout/gear1"/>
    <dgm:cxn modelId="{CF09A99E-7415-44CC-B0D9-16B91F7A9CB4}" type="presOf" srcId="{6FC4BA9E-85EC-4529-B0F3-E1A2BA64DB79}" destId="{350F0CF8-F670-408B-A04E-E36C20083AF2}" srcOrd="0" destOrd="0" presId="urn:microsoft.com/office/officeart/2005/8/layout/gear1"/>
    <dgm:cxn modelId="{5552098F-CBEA-4607-9645-B2C0339B6AA4}" srcId="{6FC4BA9E-85EC-4529-B0F3-E1A2BA64DB79}" destId="{338F8218-480A-4F36-B029-953850EC8429}" srcOrd="0" destOrd="0" parTransId="{BDCE4E93-7A27-41A4-8076-0969F516D155}" sibTransId="{F0B0CA4B-B24C-4043-98BA-A8C7128C1D3F}"/>
    <dgm:cxn modelId="{55E98620-86FB-4A99-AA93-21438AE01E5D}" type="presOf" srcId="{ABAF3507-6640-42A9-ADCA-0CF1997F9EBC}" destId="{9A9E476F-D286-4388-A90D-C5C43A89DE62}" srcOrd="1" destOrd="0" presId="urn:microsoft.com/office/officeart/2005/8/layout/gear1"/>
    <dgm:cxn modelId="{3C27A8E7-FAC6-4A13-831A-B288AA5D72FD}" type="presParOf" srcId="{350F0CF8-F670-408B-A04E-E36C20083AF2}" destId="{D4BBF6FB-5756-448F-B301-3C509E2375E3}" srcOrd="0" destOrd="0" presId="urn:microsoft.com/office/officeart/2005/8/layout/gear1"/>
    <dgm:cxn modelId="{17044573-EC14-4517-9B81-BBF944A247DC}" type="presParOf" srcId="{350F0CF8-F670-408B-A04E-E36C20083AF2}" destId="{897889F4-36E7-45E0-A08B-623C0C77E967}" srcOrd="1" destOrd="0" presId="urn:microsoft.com/office/officeart/2005/8/layout/gear1"/>
    <dgm:cxn modelId="{9F34848F-045D-4154-B0CD-3AA29561F747}" type="presParOf" srcId="{350F0CF8-F670-408B-A04E-E36C20083AF2}" destId="{28C85411-D61F-4F0B-A672-6D536D0FBA2A}" srcOrd="2" destOrd="0" presId="urn:microsoft.com/office/officeart/2005/8/layout/gear1"/>
    <dgm:cxn modelId="{6E052BFF-EF4B-4E87-B389-26CB6902D88E}" type="presParOf" srcId="{350F0CF8-F670-408B-A04E-E36C20083AF2}" destId="{07B1A8E6-C014-4C18-AD18-6823B8B54069}" srcOrd="3" destOrd="0" presId="urn:microsoft.com/office/officeart/2005/8/layout/gear1"/>
    <dgm:cxn modelId="{95300FA0-CCA6-4408-9AC8-262EA9CBD9A1}" type="presParOf" srcId="{350F0CF8-F670-408B-A04E-E36C20083AF2}" destId="{9A9E476F-D286-4388-A90D-C5C43A89DE62}" srcOrd="4" destOrd="0" presId="urn:microsoft.com/office/officeart/2005/8/layout/gear1"/>
    <dgm:cxn modelId="{EA542063-79AD-45AD-9816-D1F729EE30EB}" type="presParOf" srcId="{350F0CF8-F670-408B-A04E-E36C20083AF2}" destId="{4E8DBB82-5507-486F-BDA5-97E5FC27810C}" srcOrd="5" destOrd="0" presId="urn:microsoft.com/office/officeart/2005/8/layout/gear1"/>
    <dgm:cxn modelId="{98787120-6CA5-4175-B1D5-BED789754440}" type="presParOf" srcId="{350F0CF8-F670-408B-A04E-E36C20083AF2}" destId="{648E3BE2-D8E1-4BAA-A951-CF59F6079103}" srcOrd="6" destOrd="0" presId="urn:microsoft.com/office/officeart/2005/8/layout/gear1"/>
    <dgm:cxn modelId="{A5FFA814-DF6A-4D0E-B061-9B96F758F78B}" type="presParOf" srcId="{350F0CF8-F670-408B-A04E-E36C20083AF2}" destId="{B82D84A6-D5E9-483E-9A2C-D8A19E1E3652}" srcOrd="7" destOrd="0" presId="urn:microsoft.com/office/officeart/2005/8/layout/gear1"/>
    <dgm:cxn modelId="{69A6DC35-4E48-42D3-938B-4B633F79027F}" type="presParOf" srcId="{350F0CF8-F670-408B-A04E-E36C20083AF2}" destId="{FA4A552F-F266-40E1-B227-B6070837C0CE}" srcOrd="8" destOrd="0" presId="urn:microsoft.com/office/officeart/2005/8/layout/gear1"/>
    <dgm:cxn modelId="{E9B8F697-CA24-41AF-8E06-E27586D81EE1}" type="presParOf" srcId="{350F0CF8-F670-408B-A04E-E36C20083AF2}" destId="{22D6E4C5-FCF0-4565-A240-69166C090926}" srcOrd="9" destOrd="0" presId="urn:microsoft.com/office/officeart/2005/8/layout/gear1"/>
    <dgm:cxn modelId="{D46AC9F8-B91C-4C0B-A715-7A9F6BC81A6C}" type="presParOf" srcId="{350F0CF8-F670-408B-A04E-E36C20083AF2}" destId="{E4C8F821-88EC-4351-9D5F-FAD4E22BFE7C}" srcOrd="10" destOrd="0" presId="urn:microsoft.com/office/officeart/2005/8/layout/gear1"/>
    <dgm:cxn modelId="{7C13C181-1964-42DD-B553-3433F2BA90AF}" type="presParOf" srcId="{350F0CF8-F670-408B-A04E-E36C20083AF2}" destId="{0DC1EE89-7C28-4DD1-930F-8CCE4B6BC2FA}" srcOrd="11" destOrd="0" presId="urn:microsoft.com/office/officeart/2005/8/layout/gear1"/>
    <dgm:cxn modelId="{6ED9B9EA-E494-4FA0-95EB-0D97357AFED9}" type="presParOf" srcId="{350F0CF8-F670-408B-A04E-E36C20083AF2}" destId="{4524B58B-2096-41EB-8BE7-B21AF0DC9BF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DDC8B6-0B2F-4369-A4D1-F673CF35F1D8}" type="doc">
      <dgm:prSet loTypeId="urn:microsoft.com/office/officeart/2005/8/layout/target3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7ADEA23-C7C8-4D37-9565-FA4A62AF0253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Franklin Gothic Demi" panose="020B0703020102020204" pitchFamily="34" charset="0"/>
            </a:rPr>
            <a:t>Модуль для юристов: </a:t>
          </a:r>
        </a:p>
        <a:p>
          <a:pPr algn="l"/>
          <a:r>
            <a:rPr lang="ru-RU" sz="2400" dirty="0" smtClean="0">
              <a:latin typeface="Franklin Gothic Demi" panose="020B0703020102020204" pitchFamily="34" charset="0"/>
            </a:rPr>
            <a:t>введение в основы организации здравоохранения</a:t>
          </a:r>
          <a:endParaRPr lang="ru-RU" sz="2400" dirty="0">
            <a:latin typeface="Franklin Gothic Demi" panose="020B0703020102020204" pitchFamily="34" charset="0"/>
          </a:endParaRPr>
        </a:p>
      </dgm:t>
    </dgm:pt>
    <dgm:pt modelId="{F1B97827-1D32-4749-8553-A79EF6300C39}" type="parTrans" cxnId="{BC2B9499-1BA1-42B7-8CCC-9C9A21AB4351}">
      <dgm:prSet/>
      <dgm:spPr/>
      <dgm:t>
        <a:bodyPr/>
        <a:lstStyle/>
        <a:p>
          <a:endParaRPr lang="ru-RU"/>
        </a:p>
      </dgm:t>
    </dgm:pt>
    <dgm:pt modelId="{D8F3B2C5-DFCA-4AFD-9414-0EC70CAE2C13}" type="sibTrans" cxnId="{BC2B9499-1BA1-42B7-8CCC-9C9A21AB4351}">
      <dgm:prSet/>
      <dgm:spPr/>
      <dgm:t>
        <a:bodyPr/>
        <a:lstStyle/>
        <a:p>
          <a:endParaRPr lang="ru-RU"/>
        </a:p>
      </dgm:t>
    </dgm:pt>
    <dgm:pt modelId="{151268A7-18F8-410A-A5B8-32D3F183D66E}">
      <dgm:prSet phldrT="[Текст]" custT="1"/>
      <dgm:spPr/>
      <dgm:t>
        <a:bodyPr/>
        <a:lstStyle/>
        <a:p>
          <a:pPr algn="r"/>
          <a:r>
            <a:rPr lang="ru-RU" sz="2400" dirty="0" smtClean="0">
              <a:latin typeface="Franklin Gothic Demi" panose="020B0703020102020204" pitchFamily="34" charset="0"/>
            </a:rPr>
            <a:t>Модуль для медицинских и фармацевтических работников:</a:t>
          </a:r>
        </a:p>
        <a:p>
          <a:pPr algn="r"/>
          <a:r>
            <a:rPr lang="ru-RU" sz="2400" dirty="0" smtClean="0">
              <a:latin typeface="Franklin Gothic Demi" panose="020B0703020102020204" pitchFamily="34" charset="0"/>
            </a:rPr>
            <a:t>Основы юридической практики</a:t>
          </a:r>
          <a:endParaRPr lang="ru-RU" sz="2400" dirty="0">
            <a:latin typeface="Franklin Gothic Demi" panose="020B0703020102020204" pitchFamily="34" charset="0"/>
          </a:endParaRPr>
        </a:p>
      </dgm:t>
    </dgm:pt>
    <dgm:pt modelId="{330CEF78-35F5-4731-A8B8-2176E14FEDD8}" type="parTrans" cxnId="{69B3BE73-1984-40A8-AA1D-574F72852CB9}">
      <dgm:prSet/>
      <dgm:spPr/>
      <dgm:t>
        <a:bodyPr/>
        <a:lstStyle/>
        <a:p>
          <a:endParaRPr lang="ru-RU"/>
        </a:p>
      </dgm:t>
    </dgm:pt>
    <dgm:pt modelId="{46F94466-A882-4FCA-A6AF-55F291A87C67}" type="sibTrans" cxnId="{69B3BE73-1984-40A8-AA1D-574F72852CB9}">
      <dgm:prSet/>
      <dgm:spPr/>
      <dgm:t>
        <a:bodyPr/>
        <a:lstStyle/>
        <a:p>
          <a:endParaRPr lang="ru-RU"/>
        </a:p>
      </dgm:t>
    </dgm:pt>
    <dgm:pt modelId="{EC6C519C-9D17-4B83-87CC-83423B0CCED7}">
      <dgm:prSet phldrT="[Текст]" custT="1"/>
      <dgm:spPr/>
      <dgm:t>
        <a:bodyPr/>
        <a:lstStyle/>
        <a:p>
          <a:endParaRPr lang="ru-RU" sz="2000" dirty="0" smtClean="0">
            <a:latin typeface="Franklin Gothic Demi" panose="020B0703020102020204" pitchFamily="34" charset="0"/>
          </a:endParaRPr>
        </a:p>
        <a:p>
          <a:endParaRPr lang="ru-RU" sz="2000" dirty="0" smtClean="0">
            <a:latin typeface="Franklin Gothic Demi" panose="020B0703020102020204" pitchFamily="34" charset="0"/>
          </a:endParaRPr>
        </a:p>
        <a:p>
          <a:r>
            <a:rPr lang="ru-RU" sz="2400" dirty="0" smtClean="0">
              <a:latin typeface="Franklin Gothic Demi" panose="020B0703020102020204" pitchFamily="34" charset="0"/>
            </a:rPr>
            <a:t>Основной модуль:</a:t>
          </a:r>
        </a:p>
        <a:p>
          <a:r>
            <a:rPr lang="ru-RU" sz="2400" dirty="0" smtClean="0">
              <a:latin typeface="Franklin Gothic Demi" panose="020B0703020102020204" pitchFamily="34" charset="0"/>
            </a:rPr>
            <a:t>Юридическое сопровождение медицинской и фармацевтической деятельности</a:t>
          </a:r>
        </a:p>
        <a:p>
          <a:endParaRPr lang="ru-RU" sz="1600" dirty="0" smtClean="0">
            <a:latin typeface="Franklin Gothic Demi" panose="020B0703020102020204" pitchFamily="34" charset="0"/>
          </a:endParaRPr>
        </a:p>
        <a:p>
          <a:endParaRPr lang="ru-RU" sz="1600" dirty="0">
            <a:latin typeface="Franklin Gothic Demi" panose="020B0703020102020204" pitchFamily="34" charset="0"/>
          </a:endParaRPr>
        </a:p>
      </dgm:t>
    </dgm:pt>
    <dgm:pt modelId="{CF5B0266-3BC9-47DF-8DE6-BF53B55D074F}" type="parTrans" cxnId="{A1338DF1-5C9B-4B87-8F6D-6562E54E97E1}">
      <dgm:prSet/>
      <dgm:spPr/>
      <dgm:t>
        <a:bodyPr/>
        <a:lstStyle/>
        <a:p>
          <a:endParaRPr lang="ru-RU"/>
        </a:p>
      </dgm:t>
    </dgm:pt>
    <dgm:pt modelId="{83E0B243-325A-46A7-BA74-C93F519393DE}" type="sibTrans" cxnId="{A1338DF1-5C9B-4B87-8F6D-6562E54E97E1}">
      <dgm:prSet/>
      <dgm:spPr/>
      <dgm:t>
        <a:bodyPr/>
        <a:lstStyle/>
        <a:p>
          <a:endParaRPr lang="ru-RU"/>
        </a:p>
      </dgm:t>
    </dgm:pt>
    <dgm:pt modelId="{1F91BBAD-BCC4-4233-A845-D7C54DB00A53}" type="pres">
      <dgm:prSet presAssocID="{21DDC8B6-0B2F-4369-A4D1-F673CF35F1D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C69904-B0E2-480D-A58C-C4B986FE299B}" type="pres">
      <dgm:prSet presAssocID="{57ADEA23-C7C8-4D37-9565-FA4A62AF0253}" presName="circle1" presStyleLbl="node1" presStyleIdx="0" presStyleCnt="3" custLinFactNeighborX="-451" custLinFactNeighborY="225"/>
      <dgm:spPr>
        <a:solidFill>
          <a:schemeClr val="accent6">
            <a:lumMod val="60000"/>
            <a:lumOff val="40000"/>
          </a:schemeClr>
        </a:solidFill>
      </dgm:spPr>
    </dgm:pt>
    <dgm:pt modelId="{209EB767-F810-48F3-845D-4F1B882C09CC}" type="pres">
      <dgm:prSet presAssocID="{57ADEA23-C7C8-4D37-9565-FA4A62AF0253}" presName="space" presStyleCnt="0"/>
      <dgm:spPr/>
    </dgm:pt>
    <dgm:pt modelId="{EDA58DC4-E9DA-4517-8910-804099A4EEBD}" type="pres">
      <dgm:prSet presAssocID="{57ADEA23-C7C8-4D37-9565-FA4A62AF0253}" presName="rect1" presStyleLbl="alignAcc1" presStyleIdx="0" presStyleCnt="3"/>
      <dgm:spPr/>
      <dgm:t>
        <a:bodyPr/>
        <a:lstStyle/>
        <a:p>
          <a:endParaRPr lang="ru-RU"/>
        </a:p>
      </dgm:t>
    </dgm:pt>
    <dgm:pt modelId="{58EDE4F8-8678-4D79-9E9C-5CB3FFDAB64D}" type="pres">
      <dgm:prSet presAssocID="{151268A7-18F8-410A-A5B8-32D3F183D66E}" presName="vertSpace2" presStyleLbl="node1" presStyleIdx="0" presStyleCnt="3"/>
      <dgm:spPr/>
    </dgm:pt>
    <dgm:pt modelId="{FFA67B2C-759E-4087-A6CC-B852918B9F91}" type="pres">
      <dgm:prSet presAssocID="{151268A7-18F8-410A-A5B8-32D3F183D66E}" presName="circle2" presStyleLbl="node1" presStyleIdx="1" presStyleCnt="3"/>
      <dgm:spPr>
        <a:solidFill>
          <a:schemeClr val="accent6">
            <a:lumMod val="75000"/>
          </a:schemeClr>
        </a:solidFill>
      </dgm:spPr>
    </dgm:pt>
    <dgm:pt modelId="{16DF5F77-2A4B-4A97-A001-019E9E09C815}" type="pres">
      <dgm:prSet presAssocID="{151268A7-18F8-410A-A5B8-32D3F183D66E}" presName="rect2" presStyleLbl="alignAcc1" presStyleIdx="1" presStyleCnt="3"/>
      <dgm:spPr/>
      <dgm:t>
        <a:bodyPr/>
        <a:lstStyle/>
        <a:p>
          <a:endParaRPr lang="ru-RU"/>
        </a:p>
      </dgm:t>
    </dgm:pt>
    <dgm:pt modelId="{8C19A011-FD92-4F0C-B58F-FCB2E775BB19}" type="pres">
      <dgm:prSet presAssocID="{EC6C519C-9D17-4B83-87CC-83423B0CCED7}" presName="vertSpace3" presStyleLbl="node1" presStyleIdx="1" presStyleCnt="3"/>
      <dgm:spPr/>
    </dgm:pt>
    <dgm:pt modelId="{3F84BC91-CAF5-42BA-8848-CE7874F7E244}" type="pres">
      <dgm:prSet presAssocID="{EC6C519C-9D17-4B83-87CC-83423B0CCED7}" presName="circle3" presStyleLbl="node1" presStyleIdx="2" presStyleCnt="3"/>
      <dgm:spPr>
        <a:solidFill>
          <a:srgbClr val="38E820"/>
        </a:solidFill>
      </dgm:spPr>
    </dgm:pt>
    <dgm:pt modelId="{B5866437-3DCB-4A90-BB7A-A5A52B6DA1FB}" type="pres">
      <dgm:prSet presAssocID="{EC6C519C-9D17-4B83-87CC-83423B0CCED7}" presName="rect3" presStyleLbl="alignAcc1" presStyleIdx="2" presStyleCnt="3"/>
      <dgm:spPr/>
      <dgm:t>
        <a:bodyPr/>
        <a:lstStyle/>
        <a:p>
          <a:endParaRPr lang="ru-RU"/>
        </a:p>
      </dgm:t>
    </dgm:pt>
    <dgm:pt modelId="{AA56F591-3D90-4C79-A81B-65A72A17CC2E}" type="pres">
      <dgm:prSet presAssocID="{57ADEA23-C7C8-4D37-9565-FA4A62AF025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C7CFE-ACB0-4E44-965D-E4E41596F390}" type="pres">
      <dgm:prSet presAssocID="{151268A7-18F8-410A-A5B8-32D3F183D66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D5498-F9A6-483E-89A0-E2F5C5163F45}" type="pres">
      <dgm:prSet presAssocID="{EC6C519C-9D17-4B83-87CC-83423B0CCED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2E1139-4A2A-45BF-840D-E31973D03ACA}" type="presOf" srcId="{EC6C519C-9D17-4B83-87CC-83423B0CCED7}" destId="{B5866437-3DCB-4A90-BB7A-A5A52B6DA1FB}" srcOrd="0" destOrd="0" presId="urn:microsoft.com/office/officeart/2005/8/layout/target3"/>
    <dgm:cxn modelId="{69B3BE73-1984-40A8-AA1D-574F72852CB9}" srcId="{21DDC8B6-0B2F-4369-A4D1-F673CF35F1D8}" destId="{151268A7-18F8-410A-A5B8-32D3F183D66E}" srcOrd="1" destOrd="0" parTransId="{330CEF78-35F5-4731-A8B8-2176E14FEDD8}" sibTransId="{46F94466-A882-4FCA-A6AF-55F291A87C67}"/>
    <dgm:cxn modelId="{41134B85-D292-40E4-9682-C61122ED4634}" type="presOf" srcId="{57ADEA23-C7C8-4D37-9565-FA4A62AF0253}" destId="{AA56F591-3D90-4C79-A81B-65A72A17CC2E}" srcOrd="1" destOrd="0" presId="urn:microsoft.com/office/officeart/2005/8/layout/target3"/>
    <dgm:cxn modelId="{33A35833-0B35-47F9-B280-8C7CD5CDCF33}" type="presOf" srcId="{EC6C519C-9D17-4B83-87CC-83423B0CCED7}" destId="{DACD5498-F9A6-483E-89A0-E2F5C5163F45}" srcOrd="1" destOrd="0" presId="urn:microsoft.com/office/officeart/2005/8/layout/target3"/>
    <dgm:cxn modelId="{0025B256-02B4-405D-9721-1731AABAFD61}" type="presOf" srcId="{21DDC8B6-0B2F-4369-A4D1-F673CF35F1D8}" destId="{1F91BBAD-BCC4-4233-A845-D7C54DB00A53}" srcOrd="0" destOrd="0" presId="urn:microsoft.com/office/officeart/2005/8/layout/target3"/>
    <dgm:cxn modelId="{39DEE416-EE71-4BB1-AD80-03E8C4FAA708}" type="presOf" srcId="{57ADEA23-C7C8-4D37-9565-FA4A62AF0253}" destId="{EDA58DC4-E9DA-4517-8910-804099A4EEBD}" srcOrd="0" destOrd="0" presId="urn:microsoft.com/office/officeart/2005/8/layout/target3"/>
    <dgm:cxn modelId="{BC2B9499-1BA1-42B7-8CCC-9C9A21AB4351}" srcId="{21DDC8B6-0B2F-4369-A4D1-F673CF35F1D8}" destId="{57ADEA23-C7C8-4D37-9565-FA4A62AF0253}" srcOrd="0" destOrd="0" parTransId="{F1B97827-1D32-4749-8553-A79EF6300C39}" sibTransId="{D8F3B2C5-DFCA-4AFD-9414-0EC70CAE2C13}"/>
    <dgm:cxn modelId="{D62BD277-D343-479A-A9F0-1FE589A9ADF8}" type="presOf" srcId="{151268A7-18F8-410A-A5B8-32D3F183D66E}" destId="{0B9C7CFE-ACB0-4E44-965D-E4E41596F390}" srcOrd="1" destOrd="0" presId="urn:microsoft.com/office/officeart/2005/8/layout/target3"/>
    <dgm:cxn modelId="{CD62B435-5132-40B6-9F31-E3F0A9161DF9}" type="presOf" srcId="{151268A7-18F8-410A-A5B8-32D3F183D66E}" destId="{16DF5F77-2A4B-4A97-A001-019E9E09C815}" srcOrd="0" destOrd="0" presId="urn:microsoft.com/office/officeart/2005/8/layout/target3"/>
    <dgm:cxn modelId="{A1338DF1-5C9B-4B87-8F6D-6562E54E97E1}" srcId="{21DDC8B6-0B2F-4369-A4D1-F673CF35F1D8}" destId="{EC6C519C-9D17-4B83-87CC-83423B0CCED7}" srcOrd="2" destOrd="0" parTransId="{CF5B0266-3BC9-47DF-8DE6-BF53B55D074F}" sibTransId="{83E0B243-325A-46A7-BA74-C93F519393DE}"/>
    <dgm:cxn modelId="{02E787D8-1705-4A95-9D59-2677A6D812CA}" type="presParOf" srcId="{1F91BBAD-BCC4-4233-A845-D7C54DB00A53}" destId="{38C69904-B0E2-480D-A58C-C4B986FE299B}" srcOrd="0" destOrd="0" presId="urn:microsoft.com/office/officeart/2005/8/layout/target3"/>
    <dgm:cxn modelId="{886864FA-05CB-42BF-882B-7105890D1FC4}" type="presParOf" srcId="{1F91BBAD-BCC4-4233-A845-D7C54DB00A53}" destId="{209EB767-F810-48F3-845D-4F1B882C09CC}" srcOrd="1" destOrd="0" presId="urn:microsoft.com/office/officeart/2005/8/layout/target3"/>
    <dgm:cxn modelId="{66D6B429-E5BD-41CE-8127-490E6FC084BE}" type="presParOf" srcId="{1F91BBAD-BCC4-4233-A845-D7C54DB00A53}" destId="{EDA58DC4-E9DA-4517-8910-804099A4EEBD}" srcOrd="2" destOrd="0" presId="urn:microsoft.com/office/officeart/2005/8/layout/target3"/>
    <dgm:cxn modelId="{4860E2A9-0EAE-444E-94CA-911CDA5A0431}" type="presParOf" srcId="{1F91BBAD-BCC4-4233-A845-D7C54DB00A53}" destId="{58EDE4F8-8678-4D79-9E9C-5CB3FFDAB64D}" srcOrd="3" destOrd="0" presId="urn:microsoft.com/office/officeart/2005/8/layout/target3"/>
    <dgm:cxn modelId="{517A65BF-7600-4405-979B-01F8113B7733}" type="presParOf" srcId="{1F91BBAD-BCC4-4233-A845-D7C54DB00A53}" destId="{FFA67B2C-759E-4087-A6CC-B852918B9F91}" srcOrd="4" destOrd="0" presId="urn:microsoft.com/office/officeart/2005/8/layout/target3"/>
    <dgm:cxn modelId="{71788A7A-E327-4375-88A0-17FD6834001D}" type="presParOf" srcId="{1F91BBAD-BCC4-4233-A845-D7C54DB00A53}" destId="{16DF5F77-2A4B-4A97-A001-019E9E09C815}" srcOrd="5" destOrd="0" presId="urn:microsoft.com/office/officeart/2005/8/layout/target3"/>
    <dgm:cxn modelId="{AF2D3A14-B9BD-4902-851E-D607DB1EF86F}" type="presParOf" srcId="{1F91BBAD-BCC4-4233-A845-D7C54DB00A53}" destId="{8C19A011-FD92-4F0C-B58F-FCB2E775BB19}" srcOrd="6" destOrd="0" presId="urn:microsoft.com/office/officeart/2005/8/layout/target3"/>
    <dgm:cxn modelId="{B6F33828-0A9B-4FCA-91A2-E3573FC18558}" type="presParOf" srcId="{1F91BBAD-BCC4-4233-A845-D7C54DB00A53}" destId="{3F84BC91-CAF5-42BA-8848-CE7874F7E244}" srcOrd="7" destOrd="0" presId="urn:microsoft.com/office/officeart/2005/8/layout/target3"/>
    <dgm:cxn modelId="{FFFE0A1B-2D55-4A7C-8D5F-A2C3484FD985}" type="presParOf" srcId="{1F91BBAD-BCC4-4233-A845-D7C54DB00A53}" destId="{B5866437-3DCB-4A90-BB7A-A5A52B6DA1FB}" srcOrd="8" destOrd="0" presId="urn:microsoft.com/office/officeart/2005/8/layout/target3"/>
    <dgm:cxn modelId="{3ED9E174-37BF-4769-9775-0DBB1B2FA257}" type="presParOf" srcId="{1F91BBAD-BCC4-4233-A845-D7C54DB00A53}" destId="{AA56F591-3D90-4C79-A81B-65A72A17CC2E}" srcOrd="9" destOrd="0" presId="urn:microsoft.com/office/officeart/2005/8/layout/target3"/>
    <dgm:cxn modelId="{1EBB7CBC-C78B-471B-8CAD-93DB2E6EA480}" type="presParOf" srcId="{1F91BBAD-BCC4-4233-A845-D7C54DB00A53}" destId="{0B9C7CFE-ACB0-4E44-965D-E4E41596F390}" srcOrd="10" destOrd="0" presId="urn:microsoft.com/office/officeart/2005/8/layout/target3"/>
    <dgm:cxn modelId="{3D58D4D2-4761-4F96-8238-6F864803482A}" type="presParOf" srcId="{1F91BBAD-BCC4-4233-A845-D7C54DB00A53}" destId="{DACD5498-F9A6-483E-89A0-E2F5C5163F45}" srcOrd="11" destOrd="0" presId="urn:microsoft.com/office/officeart/2005/8/layout/targe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B18FE18A-9B5D-4FD6-B798-C89BF28C3442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002319DD-31B1-4272-9691-A99B8A01D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2AE57845-CF15-41BD-81CD-152988066E86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3518C7FD-CE49-4F58-8813-959327004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FEC09A88-1EB1-4BBE-8D79-8C0357F1303C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FA749A71-7307-4C3E-9593-EF2193787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7FD20819-090C-4278-81A9-2AFB86E6409B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FC85D2EC-1B59-41CA-B9AD-8B193D258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9A14F9F4-002C-47B6-B378-E82C454AE67D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0C9E2930-F4DC-4CE2-A278-60C1C4B16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4873DEB9-2FC9-4881-85FE-2BE87A677CB1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A2EB695A-8EB3-4ECC-9FE7-0BAA5AD54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4CE3034E-BC3E-4328-B6A4-D5C5B4F01CF5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D39D8907-0AA7-4FA4-B646-4D14D414D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3889EC04-0D2E-4BE5-868A-34A479D700AB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8D2714D0-2B5E-430D-98D7-F37E17A88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CA9DDFA1-CF18-4225-801B-A0D44F535A6B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F8D82528-A3CB-4631-95FD-4BA0A47D0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B85005D4-6E2C-4B01-B8B9-03A303341E3A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A8E34668-3A1A-44EF-AD16-1E2B48404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93207F48-DEA1-46E9-BB9A-49A97CBB6CF5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 kern="0"/>
            </a:lvl1pPr>
          </a:lstStyle>
          <a:p>
            <a:pPr>
              <a:defRPr/>
            </a:pPr>
            <a:fld id="{1C94EF2E-12CC-4EA9-8591-2E2DD0F16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  <a:sym typeface="Calibri"/>
              </a:defRPr>
            </a:lvl1pPr>
          </a:lstStyle>
          <a:p>
            <a:pPr>
              <a:defRPr/>
            </a:pPr>
            <a:fld id="{B6B7C2E8-656A-4B9D-91ED-1E15523C0838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  <a:sym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  <a:sym typeface="Calibri"/>
              </a:defRPr>
            </a:lvl1pPr>
          </a:lstStyle>
          <a:p>
            <a:pPr>
              <a:defRPr/>
            </a:pPr>
            <a:fld id="{1CDBDF88-A976-4E7D-9766-4454D6C28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350" y="593725"/>
            <a:ext cx="4516438" cy="3173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  <a:t>Юридическое сопровождение медицинской и фармацевтической деятельности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  <a:t>(</a:t>
            </a:r>
            <a:r>
              <a:rPr lang="ru-RU" sz="2700" i="1" dirty="0" smtClean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  <a:t>магистерская программа)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endParaRPr lang="ru-RU" sz="2700" dirty="0">
              <a:solidFill>
                <a:schemeClr val="accent6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438"/>
            <a:ext cx="3608388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970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311150" y="1822450"/>
            <a:ext cx="595788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hangingPunct="0">
              <a:buFont typeface="Arial" charset="0"/>
              <a:buChar char="•"/>
            </a:pPr>
            <a:r>
              <a:rPr lang="ru-RU" sz="2800">
                <a:latin typeface="Franklin Gothic Demi" pitchFamily="34" charset="0"/>
              </a:rPr>
              <a:t>профессор кафедры уголовного права и криминологии</a:t>
            </a:r>
          </a:p>
          <a:p>
            <a:pPr marL="457200" indent="-457200" hangingPunct="0">
              <a:buFont typeface="Arial" charset="0"/>
              <a:buChar char="•"/>
            </a:pPr>
            <a:r>
              <a:rPr lang="ru-RU" sz="2800">
                <a:latin typeface="Franklin Gothic Demi" pitchFamily="34" charset="0"/>
              </a:rPr>
              <a:t>доктор юридических наук</a:t>
            </a:r>
          </a:p>
          <a:p>
            <a:pPr marL="457200" indent="-457200" hangingPunct="0">
              <a:buFont typeface="Arial" charset="0"/>
              <a:buChar char="•"/>
            </a:pPr>
            <a:r>
              <a:rPr lang="ru-RU" sz="2800">
                <a:latin typeface="Franklin Gothic Demi" pitchFamily="34" charset="0"/>
              </a:rPr>
              <a:t>профессор</a:t>
            </a:r>
          </a:p>
          <a:p>
            <a:pPr marL="457200" indent="-457200" hangingPunct="0">
              <a:buFont typeface="Arial" charset="0"/>
              <a:buChar char="•"/>
            </a:pPr>
            <a:r>
              <a:rPr lang="ru-RU" sz="2800">
                <a:latin typeface="Franklin Gothic Demi" pitchFamily="34" charset="0"/>
              </a:rPr>
              <a:t>эксперт Национальной Медицинской Палаты</a:t>
            </a:r>
          </a:p>
          <a:p>
            <a:pPr marL="457200" indent="-457200" hangingPunct="0">
              <a:buFont typeface="Arial" charset="0"/>
              <a:buChar char="•"/>
            </a:pPr>
            <a:r>
              <a:rPr lang="ru-RU" sz="2800">
                <a:latin typeface="Franklin Gothic Demi" pitchFamily="34" charset="0"/>
              </a:rPr>
              <a:t>член экспертного совета Министерства здравоохранения Российской Федерации </a:t>
            </a:r>
          </a:p>
          <a:p>
            <a:pPr marL="457200" indent="-457200" hangingPunct="0">
              <a:buFont typeface="Arial" charset="0"/>
              <a:buChar char="•"/>
            </a:pPr>
            <a:endParaRPr lang="ru-RU" sz="2800">
              <a:latin typeface="Franklin Gothic Demi" pitchFamily="34" charset="0"/>
            </a:endParaRPr>
          </a:p>
        </p:txBody>
      </p:sp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>
            <a:off x="2543175" y="246063"/>
            <a:ext cx="632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/>
            <a:r>
              <a:rPr lang="ru-RU" sz="3600">
                <a:latin typeface="Franklin Gothic Demi" pitchFamily="34" charset="0"/>
              </a:rPr>
              <a:t>Руководитель программы –</a:t>
            </a:r>
          </a:p>
          <a:p>
            <a:pPr hangingPunct="0"/>
            <a:r>
              <a:rPr lang="ru-RU" sz="3600">
                <a:latin typeface="Franklin Gothic Demi" pitchFamily="34" charset="0"/>
              </a:rPr>
              <a:t> Чупрова Антонина Юрьевна </a:t>
            </a:r>
          </a:p>
        </p:txBody>
      </p:sp>
      <p:pic>
        <p:nvPicPr>
          <p:cNvPr id="15366" name="Рисунок 2"/>
          <p:cNvPicPr>
            <a:picLocks noChangeAspect="1" noChangeArrowheads="1"/>
          </p:cNvPicPr>
          <p:nvPr/>
        </p:nvPicPr>
        <p:blipFill>
          <a:blip r:embed="rId3">
            <a:lum bright="6000" contrast="42000"/>
          </a:blip>
          <a:srcRect/>
          <a:stretch>
            <a:fillRect/>
          </a:stretch>
        </p:blipFill>
        <p:spPr bwMode="auto">
          <a:xfrm>
            <a:off x="6181725" y="2085975"/>
            <a:ext cx="220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14513" y="423863"/>
            <a:ext cx="6858000" cy="11795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  <a:t>Цель программы-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  <a:t>подготовка специалистов для полного юридического сопровождения медицинской и фармацевтической деятельности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970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640474" y="1692201"/>
          <a:ext cx="8262650" cy="507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088" y="5995988"/>
            <a:ext cx="3500437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+mn-cs"/>
                <a:sym typeface="Calibri"/>
              </a:rPr>
              <a:t>ЛС-лекарственные средства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+mn-cs"/>
                <a:sym typeface="Calibri"/>
              </a:rPr>
              <a:t>МИ- медицинские изделия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+mn-lt"/>
              <a:cs typeface="+mn-cs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ctrTitle"/>
          </p:nvPr>
        </p:nvSpPr>
        <p:spPr>
          <a:xfrm>
            <a:off x="1966913" y="273050"/>
            <a:ext cx="6858000" cy="912813"/>
          </a:xfrm>
        </p:spPr>
        <p:txBody>
          <a:bodyPr/>
          <a:lstStyle/>
          <a:p>
            <a:r>
              <a:rPr lang="ru-RU" sz="3600" smtClean="0">
                <a:latin typeface="Franklin Gothic Demi" pitchFamily="34" charset="0"/>
              </a:rPr>
              <a:t>Модули программы</a:t>
            </a:r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970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527176" y="1589830"/>
          <a:ext cx="8143099" cy="498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1906588" y="182563"/>
            <a:ext cx="6608762" cy="1325562"/>
          </a:xfrm>
        </p:spPr>
        <p:txBody>
          <a:bodyPr/>
          <a:lstStyle/>
          <a:p>
            <a:pPr algn="ctr"/>
            <a:r>
              <a:rPr lang="ru-RU" sz="3600" smtClean="0">
                <a:latin typeface="Franklin Gothic Demi" pitchFamily="34" charset="0"/>
              </a:rPr>
              <a:t>Что в программе?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mtClean="0"/>
              <a:t>Особенности правового положения участников правоотношений в сфере здравоохранения</a:t>
            </a:r>
          </a:p>
          <a:p>
            <a:pPr>
              <a:lnSpc>
                <a:spcPct val="80000"/>
              </a:lnSpc>
            </a:pPr>
            <a:r>
              <a:rPr lang="ru-RU" smtClean="0"/>
              <a:t>Биоэтика в свете норм и принципов международного и зарубежного права</a:t>
            </a:r>
          </a:p>
          <a:p>
            <a:pPr>
              <a:lnSpc>
                <a:spcPct val="80000"/>
              </a:lnSpc>
            </a:pPr>
            <a:r>
              <a:rPr lang="ru-RU" smtClean="0"/>
              <a:t>Договорное право в сфере оказания медицинских услуг</a:t>
            </a:r>
          </a:p>
          <a:p>
            <a:pPr>
              <a:lnSpc>
                <a:spcPct val="80000"/>
              </a:lnSpc>
            </a:pPr>
            <a:r>
              <a:rPr lang="ru-RU" smtClean="0"/>
              <a:t>Обстоятельства, исключающие преступность деяния в сфере здравоохранения</a:t>
            </a:r>
          </a:p>
          <a:p>
            <a:pPr>
              <a:lnSpc>
                <a:spcPct val="80000"/>
              </a:lnSpc>
            </a:pPr>
            <a:r>
              <a:rPr lang="ru-RU" smtClean="0"/>
              <a:t>Характеристика служебных преступлений в сфере здравоохранения</a:t>
            </a:r>
          </a:p>
          <a:p>
            <a:pPr>
              <a:lnSpc>
                <a:spcPct val="80000"/>
              </a:lnSpc>
            </a:pPr>
            <a:r>
              <a:rPr lang="ru-RU" smtClean="0"/>
              <a:t>Интеллектуальные права в сфере инновационных разработок ЛС</a:t>
            </a:r>
          </a:p>
          <a:p>
            <a:pPr>
              <a:lnSpc>
                <a:spcPct val="80000"/>
              </a:lnSpc>
            </a:pPr>
            <a:r>
              <a:rPr lang="ru-RU" smtClean="0"/>
              <a:t>Обращение лекарственных средств (от разработки до пациента)</a:t>
            </a:r>
          </a:p>
          <a:p>
            <a:pPr>
              <a:lnSpc>
                <a:spcPct val="80000"/>
              </a:lnSpc>
            </a:pPr>
            <a:r>
              <a:rPr lang="ru-RU" smtClean="0"/>
              <a:t>Криминальные риски в сфере здравоохранения и фармацевтики</a:t>
            </a:r>
          </a:p>
          <a:p>
            <a:pPr>
              <a:lnSpc>
                <a:spcPct val="80000"/>
              </a:lnSpc>
            </a:pPr>
            <a:r>
              <a:rPr lang="ru-RU" smtClean="0"/>
              <a:t>………</a:t>
            </a:r>
          </a:p>
          <a:p>
            <a:pPr>
              <a:lnSpc>
                <a:spcPct val="80000"/>
              </a:lnSpc>
            </a:pPr>
            <a:endParaRPr lang="ru-RU" smtClean="0"/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970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03400" y="0"/>
            <a:ext cx="6858000" cy="695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Мультидисциплинарный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 подход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48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970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25" y="3868738"/>
            <a:ext cx="6662738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197725" y="2614613"/>
            <a:ext cx="1862138" cy="722312"/>
          </a:xfrm>
          <a:prstGeom prst="wedgeRoundRectCallout">
            <a:avLst>
              <a:gd name="adj1" fmla="val -17874"/>
              <a:gd name="adj2" fmla="val 12194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chemeClr val="accent6">
                    <a:lumMod val="50000"/>
                  </a:schemeClr>
                </a:solidFill>
                <a:sym typeface="Calibri"/>
              </a:rPr>
              <a:t>Административное право</a:t>
            </a:r>
            <a:endParaRPr lang="ru-RU" sz="1400" kern="0" dirty="0">
              <a:solidFill>
                <a:schemeClr val="accent6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149975" y="1712913"/>
            <a:ext cx="2095500" cy="612775"/>
          </a:xfrm>
          <a:prstGeom prst="wedgeRoundRectCallout">
            <a:avLst>
              <a:gd name="adj1" fmla="val -3487"/>
              <a:gd name="adj2" fmla="val 30166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6">
                    <a:lumMod val="50000"/>
                  </a:schemeClr>
                </a:solidFill>
                <a:sym typeface="Calibri"/>
              </a:rPr>
              <a:t>Гражданское право</a:t>
            </a:r>
            <a:endParaRPr lang="ru-RU" kern="0" dirty="0">
              <a:solidFill>
                <a:schemeClr val="accent6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11125" y="4327525"/>
            <a:ext cx="2095500" cy="612775"/>
          </a:xfrm>
          <a:prstGeom prst="wedgeRoundRectCallout">
            <a:avLst>
              <a:gd name="adj1" fmla="val 59062"/>
              <a:gd name="adj2" fmla="val 139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6">
                    <a:lumMod val="50000"/>
                  </a:schemeClr>
                </a:solidFill>
                <a:sym typeface="Calibri"/>
              </a:rPr>
              <a:t>Финансовое  право</a:t>
            </a:r>
            <a:endParaRPr lang="ru-RU" kern="0" dirty="0">
              <a:solidFill>
                <a:schemeClr val="accent6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11125" y="5486400"/>
            <a:ext cx="2095500" cy="612775"/>
          </a:xfrm>
          <a:prstGeom prst="wedgeRoundRectCallout">
            <a:avLst>
              <a:gd name="adj1" fmla="val 59062"/>
              <a:gd name="adj2" fmla="val 139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6">
                    <a:lumMod val="50000"/>
                  </a:schemeClr>
                </a:solidFill>
                <a:sym typeface="Calibri"/>
              </a:rPr>
              <a:t>Налоговое право</a:t>
            </a:r>
            <a:endParaRPr lang="ru-RU" kern="0" dirty="0">
              <a:solidFill>
                <a:schemeClr val="accent6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9213" y="2860675"/>
            <a:ext cx="2097087" cy="612775"/>
          </a:xfrm>
          <a:prstGeom prst="wedgeRoundRectCallout">
            <a:avLst>
              <a:gd name="adj1" fmla="val 61690"/>
              <a:gd name="adj2" fmla="val 1560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6">
                    <a:lumMod val="50000"/>
                  </a:schemeClr>
                </a:solidFill>
                <a:sym typeface="Calibri"/>
              </a:rPr>
              <a:t>Уголовное право</a:t>
            </a:r>
            <a:endParaRPr lang="ru-RU" kern="0" dirty="0">
              <a:solidFill>
                <a:schemeClr val="accent6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917825" y="898525"/>
            <a:ext cx="3119438" cy="612775"/>
          </a:xfrm>
          <a:prstGeom prst="wedgeRoundRectCallout">
            <a:avLst>
              <a:gd name="adj1" fmla="val -11964"/>
              <a:gd name="adj2" fmla="val 4365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6">
                    <a:lumMod val="50000"/>
                  </a:schemeClr>
                </a:solidFill>
                <a:sym typeface="Calibri"/>
              </a:rPr>
              <a:t>Международное публичное и частное право</a:t>
            </a:r>
            <a:endParaRPr lang="ru-RU" kern="0" dirty="0">
              <a:solidFill>
                <a:schemeClr val="accent6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297363" y="2413000"/>
            <a:ext cx="2095500" cy="612775"/>
          </a:xfrm>
          <a:prstGeom prst="wedgeRoundRectCallout">
            <a:avLst>
              <a:gd name="adj1" fmla="val 9653"/>
              <a:gd name="adj2" fmla="val 18657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6">
                    <a:lumMod val="50000"/>
                  </a:schemeClr>
                </a:solidFill>
                <a:sym typeface="Calibri"/>
              </a:rPr>
              <a:t>Таможенное право</a:t>
            </a:r>
            <a:endParaRPr lang="ru-RU" kern="0" dirty="0">
              <a:solidFill>
                <a:schemeClr val="accent6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349375" y="1863725"/>
            <a:ext cx="2095500" cy="612775"/>
          </a:xfrm>
          <a:prstGeom prst="wedgeRoundRectCallout">
            <a:avLst>
              <a:gd name="adj1" fmla="val 58537"/>
              <a:gd name="adj2" fmla="val 2692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6">
                    <a:lumMod val="50000"/>
                  </a:schemeClr>
                </a:solidFill>
                <a:sym typeface="Calibri"/>
              </a:rPr>
              <a:t>Трудовое право</a:t>
            </a:r>
            <a:endParaRPr lang="ru-RU" kern="0" dirty="0">
              <a:solidFill>
                <a:schemeClr val="accent6">
                  <a:lumMod val="50000"/>
                </a:schemeClr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970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1817688" y="198438"/>
            <a:ext cx="6697662" cy="958850"/>
          </a:xfrm>
        </p:spPr>
        <p:txBody>
          <a:bodyPr/>
          <a:lstStyle/>
          <a:p>
            <a:r>
              <a:rPr lang="ru-RU" smtClean="0">
                <a:latin typeface="Franklin Gothic Demi" pitchFamily="34" charset="0"/>
              </a:rPr>
              <a:t>  Почему актуально?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1825625"/>
            <a:ext cx="6565900" cy="435133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ranklin Gothic Demi" panose="020B0703020102020204" pitchFamily="34" charset="0"/>
              </a:rPr>
              <a:t>Указ </a:t>
            </a:r>
            <a:r>
              <a:rPr lang="ru-RU" dirty="0" smtClean="0">
                <a:latin typeface="Franklin Gothic Demi" panose="020B0703020102020204" pitchFamily="34" charset="0"/>
              </a:rPr>
              <a:t>Президента Российской Федерации «О</a:t>
            </a:r>
            <a:r>
              <a:rPr lang="ru-RU" dirty="0">
                <a:latin typeface="Franklin Gothic Demi" panose="020B0703020102020204" pitchFamily="34" charset="0"/>
              </a:rPr>
              <a:t> национальных целях и стратегических задачах развития Российской Федерации на период до 2024 года</a:t>
            </a:r>
            <a:r>
              <a:rPr lang="ru-RU" dirty="0" smtClean="0">
                <a:latin typeface="Franklin Gothic Demi" panose="020B0703020102020204" pitchFamily="34" charset="0"/>
              </a:rPr>
              <a:t>» (здравоохранение – </a:t>
            </a:r>
            <a:r>
              <a:rPr lang="ru-RU" dirty="0">
                <a:latin typeface="Franklin Gothic Demi" panose="020B0703020102020204" pitchFamily="34" charset="0"/>
              </a:rPr>
              <a:t>о</a:t>
            </a:r>
            <a:r>
              <a:rPr lang="ru-RU" dirty="0" smtClean="0">
                <a:latin typeface="Franklin Gothic Demi" panose="020B0703020102020204" pitchFamily="34" charset="0"/>
              </a:rPr>
              <a:t>собый раздел)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Franklin Gothic Demi" panose="020B0703020102020204" pitchFamily="34" charset="0"/>
              </a:rPr>
              <a:t>Запрос федеральных органов исполнительной власти на специалистов (Минздрав, Росздравнадзор, </a:t>
            </a:r>
            <a:r>
              <a:rPr lang="ru-RU" dirty="0" err="1" smtClean="0">
                <a:latin typeface="Franklin Gothic Demi" panose="020B0703020102020204" pitchFamily="34" charset="0"/>
              </a:rPr>
              <a:t>Роспотребнадзор</a:t>
            </a:r>
            <a:r>
              <a:rPr lang="ru-RU" dirty="0" smtClean="0">
                <a:latin typeface="Franklin Gothic Demi" panose="020B0703020102020204" pitchFamily="34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Franklin Gothic Demi" panose="020B0703020102020204" pitchFamily="34" charset="0"/>
              </a:rPr>
              <a:t>Изменение структуры в системе оказания медицинской помощи и медицинских услуг (рост числа частных клиник, страховые компании)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Franklin Gothic Demi" panose="020B0703020102020204" pitchFamily="34" charset="0"/>
              </a:rPr>
              <a:t>Появление «профессиональных» пациентов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Franklin Gothic Demi" panose="020B0703020102020204" pitchFamily="34" charset="0"/>
              </a:rPr>
              <a:t>Создание единого рынка продуктов и услуг ЕАЭК (Россия, Казахстан, Беларусь, Армения, Киргизия) - лекарственные средства,  медицинские изделия, медицинский туризм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Franklin Gothic Demi" panose="020B07030201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0150" y="1692275"/>
            <a:ext cx="965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0150" y="2981325"/>
            <a:ext cx="9144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2475" y="5224463"/>
            <a:ext cx="181133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8538" y="4116388"/>
            <a:ext cx="156527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970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2136775" y="365125"/>
            <a:ext cx="6378575" cy="879475"/>
          </a:xfrm>
        </p:spPr>
        <p:txBody>
          <a:bodyPr/>
          <a:lstStyle/>
          <a:p>
            <a:pPr algn="ctr"/>
            <a:r>
              <a:rPr lang="ru-RU" sz="2800" smtClean="0">
                <a:latin typeface="Franklin Gothic Demi" pitchFamily="34" charset="0"/>
              </a:rPr>
              <a:t>Профессиональные перспективы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22375" y="1450975"/>
            <a:ext cx="7502525" cy="4872038"/>
          </a:xfrm>
        </p:spPr>
        <p:txBody>
          <a:bodyPr>
            <a:normAutofit fontScale="92500" lnSpcReduction="20000"/>
          </a:bodyPr>
          <a:lstStyle/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Franklin Gothic Demi" panose="020B0703020102020204" pitchFamily="34" charset="0"/>
              </a:rPr>
              <a:t>Госслужба (</a:t>
            </a:r>
            <a:r>
              <a:rPr lang="ru-RU" dirty="0" err="1" smtClean="0">
                <a:latin typeface="Franklin Gothic Demi" panose="020B0703020102020204" pitchFamily="34" charset="0"/>
              </a:rPr>
              <a:t>ФОИВы</a:t>
            </a:r>
            <a:r>
              <a:rPr lang="ru-RU" dirty="0" smtClean="0">
                <a:latin typeface="Franklin Gothic Demi" panose="020B0703020102020204" pitchFamily="34" charset="0"/>
              </a:rPr>
              <a:t>, экспертные органы)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Franklin Gothic Demi" panose="020B0703020102020204" pitchFamily="34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Franklin Gothic Demi" panose="020B0703020102020204" pitchFamily="34" charset="0"/>
              </a:rPr>
              <a:t>Юрист медицинской организации (любой формы собственности) 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Franklin Gothic Demi" panose="020B0703020102020204" pitchFamily="34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Franklin Gothic Demi" panose="020B0703020102020204" pitchFamily="34" charset="0"/>
              </a:rPr>
              <a:t>Руководство медицинских организаций (главный врач, </a:t>
            </a:r>
            <a:r>
              <a:rPr lang="ru-RU" dirty="0" err="1" smtClean="0">
                <a:latin typeface="Franklin Gothic Demi" panose="020B0703020102020204" pitchFamily="34" charset="0"/>
              </a:rPr>
              <a:t>начмед</a:t>
            </a:r>
            <a:r>
              <a:rPr lang="ru-RU" dirty="0" smtClean="0">
                <a:latin typeface="Franklin Gothic Demi" panose="020B0703020102020204" pitchFamily="34" charset="0"/>
              </a:rPr>
              <a:t>)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Franklin Gothic Demi" panose="020B0703020102020204" pitchFamily="34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Franklin Gothic Demi" panose="020B0703020102020204" pitchFamily="34" charset="0"/>
              </a:rPr>
              <a:t>Юрист фармацевтической/дистрибьюторской компании, аптечной сети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Franklin Gothic Demi" panose="020B0703020102020204" pitchFamily="34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Franklin Gothic Demi" panose="020B0703020102020204" pitchFamily="34" charset="0"/>
              </a:rPr>
              <a:t>Юридическое сопровождение инновационных разработок в медицине (клеточные продукты, геномные  технологии, телемедицина, цифровое здравоохранение) 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Franklin Gothic Demi" panose="020B0703020102020204" pitchFamily="34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Franklin Gothic Demi" panose="020B0703020102020204" pitchFamily="34" charset="0"/>
              </a:rPr>
              <a:t>«Медицинский» адвокат (больницы, пациенты, бизнес)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Franklin Gothic Demi" panose="020B0703020102020204" pitchFamily="34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Franklin Gothic Demi" panose="020B0703020102020204" pitchFamily="34" charset="0"/>
              </a:rPr>
              <a:t>Страховые компании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253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6463"/>
            <a:ext cx="230505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970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808038" y="2778125"/>
            <a:ext cx="7886700" cy="2654300"/>
          </a:xfrm>
        </p:spPr>
        <p:txBody>
          <a:bodyPr/>
          <a:lstStyle/>
          <a:p>
            <a:r>
              <a:rPr lang="ru-RU" sz="2800" smtClean="0">
                <a:latin typeface="Franklin Gothic Demi" pitchFamily="34" charset="0"/>
              </a:rPr>
              <a:t>Кафедра «Уголовного права и криминологии»</a:t>
            </a:r>
            <a:br>
              <a:rPr lang="ru-RU" sz="2800" smtClean="0">
                <a:latin typeface="Franklin Gothic Demi" pitchFamily="34" charset="0"/>
              </a:rPr>
            </a:br>
            <a:r>
              <a:rPr lang="ru-RU" sz="2800" smtClean="0">
                <a:latin typeface="Franklin Gothic Demi" pitchFamily="34" charset="0"/>
              </a:rPr>
              <a:t/>
            </a:r>
            <a:br>
              <a:rPr lang="ru-RU" sz="2800" smtClean="0">
                <a:latin typeface="Franklin Gothic Demi" pitchFamily="34" charset="0"/>
              </a:rPr>
            </a:br>
            <a:r>
              <a:rPr lang="ru-RU" sz="2800" smtClean="0">
                <a:latin typeface="Franklin Gothic Demi" pitchFamily="34" charset="0"/>
              </a:rPr>
              <a:t>Магистратура : г. Москва, Олеко Дундича, д.11,</a:t>
            </a:r>
            <a:br>
              <a:rPr lang="ru-RU" sz="2800" smtClean="0">
                <a:latin typeface="Franklin Gothic Demi" pitchFamily="34" charset="0"/>
              </a:rPr>
            </a:br>
            <a:r>
              <a:rPr lang="ru-RU" sz="2800" smtClean="0">
                <a:latin typeface="Franklin Gothic Demi" pitchFamily="34" charset="0"/>
              </a:rPr>
              <a:t>телефон: 8-499-963-01-01 доб. 3067</a:t>
            </a:r>
            <a:br>
              <a:rPr lang="ru-RU" sz="2800" smtClean="0">
                <a:latin typeface="Franklin Gothic Demi" pitchFamily="34" charset="0"/>
              </a:rPr>
            </a:br>
            <a:r>
              <a:rPr lang="ru-RU" sz="2800" smtClean="0">
                <a:latin typeface="Franklin Gothic Demi" pitchFamily="34" charset="0"/>
              </a:rPr>
              <a:t/>
            </a:r>
            <a:br>
              <a:rPr lang="ru-RU" sz="2800" smtClean="0">
                <a:latin typeface="Franklin Gothic Demi" pitchFamily="34" charset="0"/>
              </a:rPr>
            </a:br>
            <a:endParaRPr lang="ru-RU" sz="2800" smtClean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264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9</vt:i4>
      </vt:variant>
    </vt:vector>
  </HeadingPairs>
  <TitlesOfParts>
    <vt:vector size="26" baseType="lpstr">
      <vt:lpstr>Calibri</vt:lpstr>
      <vt:lpstr>Arial</vt:lpstr>
      <vt:lpstr>Calibri Light</vt:lpstr>
      <vt:lpstr>Franklin Gothic Demi</vt:lpstr>
      <vt:lpstr>Arial Black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Юридическое сопровождение медицинской и фармацевтической деятельности (магистерская программа) </vt:lpstr>
      <vt:lpstr>Слайд 2</vt:lpstr>
      <vt:lpstr>Цель программы- подготовка специалистов для полного юридического сопровождения медицинской и фармацевтической деятельности  </vt:lpstr>
      <vt:lpstr>Модули программы</vt:lpstr>
      <vt:lpstr>Что в программе?</vt:lpstr>
      <vt:lpstr>Мультидисциплинарный подход</vt:lpstr>
      <vt:lpstr>  Почему актуально?</vt:lpstr>
      <vt:lpstr>Профессиональные перспективы</vt:lpstr>
      <vt:lpstr>Кафедра «Уголовного права и криминологии»  Магистратура : г. Москва, Олеко Дундича, д.11, телефон: 8-499-963-01-01 доб. 3067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Наделяева Ирина Ивановна</dc:creator>
  <cp:lastModifiedBy>Чупрова</cp:lastModifiedBy>
  <cp:revision>30</cp:revision>
  <dcterms:modified xsi:type="dcterms:W3CDTF">2018-07-18T16:52:46Z</dcterms:modified>
</cp:coreProperties>
</file>