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08" r:id="rId3"/>
    <p:sldMasterId id="2147483720" r:id="rId4"/>
  </p:sldMasterIdLst>
  <p:notesMasterIdLst>
    <p:notesMasterId r:id="rId21"/>
  </p:notesMasterIdLst>
  <p:sldIdLst>
    <p:sldId id="256" r:id="rId5"/>
    <p:sldId id="317" r:id="rId6"/>
    <p:sldId id="265" r:id="rId7"/>
    <p:sldId id="296" r:id="rId8"/>
    <p:sldId id="266" r:id="rId9"/>
    <p:sldId id="306" r:id="rId10"/>
    <p:sldId id="278" r:id="rId11"/>
    <p:sldId id="308" r:id="rId12"/>
    <p:sldId id="303" r:id="rId13"/>
    <p:sldId id="309" r:id="rId14"/>
    <p:sldId id="310" r:id="rId15"/>
    <p:sldId id="311" r:id="rId16"/>
    <p:sldId id="312" r:id="rId17"/>
    <p:sldId id="314" r:id="rId18"/>
    <p:sldId id="319" r:id="rId19"/>
    <p:sldId id="318" r:id="rId20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66"/>
    <a:srgbClr val="CCFF66"/>
    <a:srgbClr val="EAEAEA"/>
    <a:srgbClr val="66FFFF"/>
    <a:srgbClr val="008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>
      <p:cViewPr>
        <p:scale>
          <a:sx n="82" d="100"/>
          <a:sy n="82" d="100"/>
        </p:scale>
        <p:origin x="-912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FD8A8-2F85-49FF-A9CA-35902E719151}" type="datetimeFigureOut">
              <a:rPr lang="ru-RU" smtClean="0"/>
              <a:t>06.10.2019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DD5D9-E352-4C45-89D5-784558930F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41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9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74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93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1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79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01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7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485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58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25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49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633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42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590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773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23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1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79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961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512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16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679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299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64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34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029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9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30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732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974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609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7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7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7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6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485359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Опыт работы по страхованию </a:t>
            </a:r>
            <a:r>
              <a:rPr lang="ru-RU" sz="3200" b="1" dirty="0"/>
              <a:t>рисков профессиональной деятельности медицинских организаций и медицинских работников </a:t>
            </a:r>
            <a:r>
              <a:rPr lang="ru-RU" sz="3200" b="1" dirty="0" smtClean="0"/>
              <a:t>в Ассоциации </a:t>
            </a:r>
            <a:r>
              <a:rPr lang="ru-RU" sz="3200" b="1" dirty="0"/>
              <a:t>врачей </a:t>
            </a:r>
            <a:r>
              <a:rPr lang="ru-RU" sz="3200" b="1" dirty="0" smtClean="0"/>
              <a:t>Новосибирской </a:t>
            </a:r>
            <a:r>
              <a:rPr lang="ru-RU" sz="3200" b="1" dirty="0"/>
              <a:t>области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(2016-2019 гг.)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804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0593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Претензии, иски к застрахованным МО по ДКС НОАВ</a:t>
            </a:r>
            <a:endParaRPr lang="ru-RU" sz="20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54205"/>
              </p:ext>
            </p:extLst>
          </p:nvPr>
        </p:nvGraphicFramePr>
        <p:xfrm>
          <a:off x="179513" y="460703"/>
          <a:ext cx="8784975" cy="6136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1"/>
                <a:gridCol w="792088"/>
                <a:gridCol w="936104"/>
                <a:gridCol w="1008112"/>
                <a:gridCol w="1008112"/>
                <a:gridCol w="1296144"/>
                <a:gridCol w="1080120"/>
                <a:gridCol w="2376264"/>
              </a:tblGrid>
              <a:tr h="448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МО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Дата события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Дата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уведомления СК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Событие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Заявленные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требования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застрахованных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Текущее состояние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ЦРБ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05.08.2016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08.05.2017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х 10 млн. руб.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МВ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Судебное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решение 500 т. р. МВ, страховое возмещение выплачено в полном объеме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45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ГП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05.07.2017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ошибки диагностики. лечения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700 тыс. руб. МВ +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 тыс. руб.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Судебное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решение 118 т. р. (в т.ч.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 т.р. МВ), страховое возмещение выплачено в полном объеме 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45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ЦРБ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03.12.2017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январь 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2,5 млн. руб. МВ 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Судебное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решение 300 т. р. МВ, страховое возмещение выплачено в полном объеме 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9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РД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28.12.2016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04.09.2017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х 5 млн. руб.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МВ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Иск отозван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4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ГКБ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13.01.2017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28.10.2017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ошибки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диагностики, лечения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 тыс. руб.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МВ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Судебное решение –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отказ в полном объеме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04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27.06.2017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04.12.2017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млн. руб. МВ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Иск отозван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ЦРБ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12.12.2017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ошибки диагностики, лечения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500 тыс. руб. МВ 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Судебное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решение 250 т. р. МВ, страховое возмещение выплачено в полном объеме 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март 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25.12.2017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ошибки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диагноза, лечения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млн. руб.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МВ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Судебное решение –</a:t>
                      </a:r>
                    </a:p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отказ в полном объеме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7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ГКБ и ГП (соответчик)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07.12.2017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27.12.2017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млн. руб. МВ /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млн. руб. МВ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Судебное решение –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отказ в полном объеме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7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ГКБ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19.01.2018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ошибки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диагноза, лечения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Досудебная претензия 300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тыс. руб. МВ</a:t>
                      </a:r>
                    </a:p>
                    <a:p>
                      <a:pPr algn="ctr" fontAlgn="b"/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+ 68 тыс. 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Досудебная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претензия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отозвана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1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и ГКБ (соответчик)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05.03.2018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млн. руб. МВ /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 тыс. руб. МВ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Судебное решение –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отказ в полном объеме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3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363892"/>
              </p:ext>
            </p:extLst>
          </p:nvPr>
        </p:nvGraphicFramePr>
        <p:xfrm>
          <a:off x="251520" y="297909"/>
          <a:ext cx="8640960" cy="6138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792088"/>
                <a:gridCol w="936104"/>
                <a:gridCol w="1008112"/>
                <a:gridCol w="1008112"/>
                <a:gridCol w="1440160"/>
                <a:gridCol w="1152128"/>
                <a:gridCol w="2016224"/>
              </a:tblGrid>
              <a:tr h="4180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МО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Дата события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Дата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уведомления СК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Событие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Заявленные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требования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застрахованных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Текущее состояние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2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ЦГБ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12.06.2017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31.01.2018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(4 х 2,5)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млн. руб. МВ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Судебное решение 2,4 млн. руб., готовятся документы на выплату страхового возмещения (1 млн. руб.)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19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11.11.2017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01.03.2018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(10 + 3х5) млн. руб. МВ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Назначена СМЭ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(С.-Петербург)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14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ЦРБ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21.06.2017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22.05.2018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ошибки лечения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2,532 млн. руб. 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МВ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Судебное заседание назначено на 23.10.2019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15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РД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19.08.2016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22.05.2018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 млн. руб.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МВ +</a:t>
                      </a:r>
                    </a:p>
                    <a:p>
                      <a:pPr algn="ctr" fontAlgn="b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320 тыс. руб.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Судебное решение –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отказ в полном объеме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16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ЦРБ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17.05.2017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29.05.2018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ошибки диагностики, лечения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500 тыс. руб. МВ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Судебное решение –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отказ в полном объеме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5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ГКБ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10.04.2018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21.08.2018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ошибки диагностики, лечения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Досудебная претензия 300 тыс. руб. МВ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Сделана досудебная выплата 250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тыс. руб. МВ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9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18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РД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29.07.2018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08.10.2018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 млн. руб.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МВ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Судебное решение –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отказ в полном объеме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30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ЦРБ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22.06.2017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10.10.2018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ошибки диагноза, лечения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2,5 млн. руб. МВ + …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Судебное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решение 1,5 млн. руб.  МВ, страховое возмещение выплачено в полном объеме 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73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ГКБ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23.07.2018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19.10.2018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ошибки диагноза, лечения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150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тыс. руб. МВ + </a:t>
                      </a:r>
                    </a:p>
                    <a:p>
                      <a:pPr algn="ctr" fontAlgn="b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 тыс. руб.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Выплата по мировому соглашению 73 т.р.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(в т.ч. 40 т.р. МВ)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ГП т ГКБ (соответчик)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октябрь 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2017 – </a:t>
                      </a:r>
                    </a:p>
                    <a:p>
                      <a:pPr algn="ctr" fontAlgn="b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май 2018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06.11.2018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млн. руб. МВ /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млн. руб. МВ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/ 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Назначена СМЭ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3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31177"/>
              </p:ext>
            </p:extLst>
          </p:nvPr>
        </p:nvGraphicFramePr>
        <p:xfrm>
          <a:off x="251520" y="404664"/>
          <a:ext cx="8640960" cy="5824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792088"/>
                <a:gridCol w="864096"/>
                <a:gridCol w="1008112"/>
                <a:gridCol w="936104"/>
                <a:gridCol w="1452583"/>
                <a:gridCol w="1283721"/>
                <a:gridCol w="2016224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МО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Дата события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Дата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уведомления СК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Событие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Заявленные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требования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застрахованных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Текущее состояние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ЦГБ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18.07.2018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07.11.2018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ошибки диагностики, лечения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Досудебная претензия 10 тыс. руб.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МВ +</a:t>
                      </a:r>
                    </a:p>
                    <a:p>
                      <a:pPr algn="ctr" fontAlgn="b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60 тыс.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Сделана досудебная выплата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тыс. руб. МВ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0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23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ГКБ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24.07.2018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29.11.2018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смерть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пациента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 млн. руб. МВ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Иск отозван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4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ГКБ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04.08.2018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14.02.2019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смерть пациента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иска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нет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Проводится следственная проверка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ГКБ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и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ГКБ (соответчик)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март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– май 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14.02.2019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ошибки диагностики, лечения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млн. руб. МВ /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млн. руб. МВ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/ 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Назначена СМЭ (С.-Петербург)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66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ДГКБ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13.06.2019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смерть пациента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иска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нет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Проводится следственная проверка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ГКБ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15.08 2018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08.04.2019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ошибки диагностики, лечения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Досудебная претензия 700 тыс. руб. МВ +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 тыс.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Обсуждается досудебное соглашение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ГКБ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декабрь 2017-февраль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03.06.2019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ошибки диагностики, лечения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 млн. руб. МВ +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79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тыс. руб.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Назначена СМЭ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(С.-Петербург)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2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29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ГКБ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07.11.2017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04.06.2019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смерть пациента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 млн. руб. МВ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Назначена СМЭ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(Красноярск)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2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30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ДГКБ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31.01.2019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13.06.2019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ошибки диагностики, лечения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иска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нет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Проводится следственная проверка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2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31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ГП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май 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04.07.2019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ошибки диагностики, лечения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Досудебная претензия 440 тыс. руб. МВ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Отказ МО пациенту в досудебном урегулировании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93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369059"/>
              </p:ext>
            </p:extLst>
          </p:nvPr>
        </p:nvGraphicFramePr>
        <p:xfrm>
          <a:off x="251520" y="332656"/>
          <a:ext cx="8640960" cy="2061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792088"/>
                <a:gridCol w="864096"/>
                <a:gridCol w="1008112"/>
                <a:gridCol w="936104"/>
                <a:gridCol w="1452583"/>
                <a:gridCol w="1283721"/>
                <a:gridCol w="2016224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МО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Дата события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Дата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уведомления СК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Событие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Заявленные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требования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застрахованных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Текущее состояние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32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ЦРБ +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ГКБ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(соответчик)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16.05.2019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11.07.2019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смерть пациента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 млн. руб. МВ /</a:t>
                      </a:r>
                    </a:p>
                    <a:p>
                      <a:pPr algn="ctr" fontAlgn="b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млн. руб.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 / 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Дата следующего судебного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заседания не назначена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2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33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ГКБ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16.08.2018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04.06.2019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смерть пациента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млн. руб. МВ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Дело приостановлено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(Ст. 62 ГПК)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2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34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ЦРБ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23.12.2018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06.09.2019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смерть пациента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иска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нет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Возбуждено уголовное дело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5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11560" y="116632"/>
            <a:ext cx="8085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400" b="1" dirty="0" smtClean="0"/>
              <a:t>Основные этапы подготовки ДКС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880041"/>
              </p:ext>
            </p:extLst>
          </p:nvPr>
        </p:nvGraphicFramePr>
        <p:xfrm>
          <a:off x="179512" y="479376"/>
          <a:ext cx="8784976" cy="6296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"/>
                <a:gridCol w="5472608"/>
                <a:gridCol w="3096344"/>
              </a:tblGrid>
              <a:tr h="306479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                     Мероприятия, действия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Результат                </a:t>
                      </a:r>
                    </a:p>
                  </a:txBody>
                  <a:tcPr marL="8805" marR="8805" marT="88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8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Сбор информации (статистики) по судебным искам к возможным участникам ДКС за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 года (2016-2018 гг.).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Получение от страховой компании</a:t>
                      </a:r>
                      <a:endParaRPr lang="ru-RU" sz="12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предложения с в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ариантами условий страхования (страховая сумма, лимиты возмещения, 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страхования для участников и пр.).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8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Определение ограничений для участия в ДКС МО, медработников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(напр., членство в Ассоциации; только врачи; только бюджетники).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</a:tr>
              <a:tr h="552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Планирование (прогноз) количественного состава возможных участников ДКС –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МО и медработников, определение формы участия в ДКС в соответствии со структурой Ассоциации (только ФЛ; только ЮЛ; смешанный вариант).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</a:tr>
              <a:tr h="2539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Формулировка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индивидуальных условий с учетом специфики региона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01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ВЫБОР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ВАРИАНТА  УСЛОВИЙ  СТРАХОВАНИЯ  (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или отказ от страхования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Получение проекта ДКС,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форм (образцов) документов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 инструкций по их заполнению участниками проекта – МО и их работниками.</a:t>
                      </a:r>
                    </a:p>
                  </a:txBody>
                  <a:tcPr marL="8805" marR="8805" marT="880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8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Назначение куратора от Ассоциации для сопровождения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проекта, наделение его полномочиями для связи с руководителями МО региона.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</a:tr>
              <a:tr h="783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Проведение общего собрания руководителей (представителей)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МО региона – возможных участников ДКС. </a:t>
                      </a:r>
                    </a:p>
                  </a:txBody>
                  <a:tcPr marL="8805" marR="8805" marT="88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Ответы на все вопросы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участников собрания (по ДКС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 страхованию профессиональной ответственности в целом).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Определение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сроков: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предоставления списков застрахованных;  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оплаты участия в ДКС;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начала действия ДКС.</a:t>
                      </a:r>
                    </a:p>
                  </a:txBody>
                  <a:tcPr marL="8805" marR="8805" marT="88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Подготовка списка МО с  указанием контактов руководителей  МО и передача списка куратору для индивидуальной рассылки. 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Сформированный список застрахованных лиц (ЮЛ, ФЛ) согласно условий договора.</a:t>
                      </a:r>
                    </a:p>
                    <a:p>
                      <a:pPr marL="0" indent="0" algn="l" fontAlgn="ctr">
                        <a:buNone/>
                      </a:pP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Накопленные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денежные средства для оплаты страховой премии по ДКС в соответствии со списками застрахованных.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3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Рассылка куратором 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информации в МО – описание условий страхования и проекта договора, регламента вступления в ДКС, форм (образцов) документов и инструкций по их заполнению, организации документооборота.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</a:tr>
              <a:tr h="593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Контроль за своевременностью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предоставления МО списков участников ДКС и оплатой соответствующих взносов; учет поступлений для аккумулирования поступающих денежных на р/с (в кассу) Ассоциации.</a:t>
                      </a:r>
                    </a:p>
                  </a:txBody>
                  <a:tcPr marL="8805" marR="8805" marT="880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rgbClr val="FF0000"/>
                    </a:solidFill>
                  </a:tcPr>
                </a:tc>
              </a:tr>
              <a:tr h="370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Передача списков застрахованных лиц в страховую компанию. </a:t>
                      </a:r>
                    </a:p>
                  </a:txBody>
                  <a:tcPr marL="8805" marR="8805" marT="880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Подписание ДКС, который вступает в силу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 указанной в договоре даты. 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3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Оплата страховой премии в соответствии с условиями ДКС.</a:t>
                      </a:r>
                    </a:p>
                    <a:p>
                      <a:pPr algn="l" fontAlgn="ctr"/>
                      <a:endParaRPr lang="ru-RU" sz="12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Получение полисов (сертификатов) для всех застрахованных лиц (ЮЛ, ФЛ).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0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16632"/>
            <a:ext cx="815759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000" b="1" dirty="0" smtClean="0"/>
              <a:t>Информация о регионах РФ, которые имеют действующие договоры </a:t>
            </a:r>
          </a:p>
          <a:p>
            <a:pPr>
              <a:spcBef>
                <a:spcPts val="0"/>
              </a:spcBef>
            </a:pPr>
            <a:r>
              <a:rPr lang="ru-RU" sz="2000" b="1" dirty="0" smtClean="0"/>
              <a:t>коллективного страхования ответственности медработников, либо проводят подготовительную работу для заключения ДКС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367059"/>
              </p:ext>
            </p:extLst>
          </p:nvPr>
        </p:nvGraphicFramePr>
        <p:xfrm>
          <a:off x="179512" y="1556792"/>
          <a:ext cx="8784976" cy="3024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"/>
                <a:gridCol w="3168352"/>
                <a:gridCol w="5400600"/>
              </a:tblGrid>
              <a:tr h="306479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            Регион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          Текущее состояние                </a:t>
                      </a:r>
                    </a:p>
                  </a:txBody>
                  <a:tcPr marL="8805" marR="8805" marT="880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 с 01.08.2016 г.</a:t>
                      </a:r>
                    </a:p>
                  </a:txBody>
                  <a:tcPr marL="8805" marR="8805" marT="8805" marB="0" anchor="ctr">
                    <a:solidFill>
                      <a:srgbClr val="66FF66"/>
                    </a:solidFill>
                  </a:tcPr>
                </a:tc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 с 01.12.2018 г.</a:t>
                      </a:r>
                    </a:p>
                  </a:txBody>
                  <a:tcPr marL="8805" marR="8805" marT="8805" marB="0" anchor="ctr">
                    <a:solidFill>
                      <a:srgbClr val="66FF66"/>
                    </a:solidFill>
                  </a:tcPr>
                </a:tc>
              </a:tr>
              <a:tr h="629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Челябинская область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Информация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(статистика) по судебным искам готова,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обсуждается возможный состав и форма участия в ДКС</a:t>
                      </a: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Красноярский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край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Сбор информации (статистики) по судебным искам</a:t>
                      </a:r>
                    </a:p>
                  </a:txBody>
                  <a:tcPr marL="8805" marR="8805" marT="88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Регион Северо-Западного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ФО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действует, заключен в 2019 г.</a:t>
                      </a:r>
                    </a:p>
                  </a:txBody>
                  <a:tcPr marL="8805" marR="8805" marT="8805" marB="0" anchor="ctr">
                    <a:solidFill>
                      <a:srgbClr val="66FF66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Регион Уральского ФО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подписан 04.10.2019</a:t>
                      </a:r>
                    </a:p>
                  </a:txBody>
                  <a:tcPr marL="8805" marR="8805" marT="8805" marB="0" anchor="ctr">
                    <a:solidFill>
                      <a:srgbClr val="66FF66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Регион Центрального ФО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Согласование условий </a:t>
                      </a:r>
                    </a:p>
                  </a:txBody>
                  <a:tcPr marL="8805" marR="8805" marT="880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16632"/>
            <a:ext cx="81575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196752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Внештатный эксперт по страхованию </a:t>
            </a:r>
            <a:r>
              <a:rPr lang="ru-RU" sz="2800" b="1" dirty="0" smtClean="0"/>
              <a:t>НОАВ</a:t>
            </a:r>
            <a:endParaRPr lang="ru-RU" sz="2800" b="1" dirty="0"/>
          </a:p>
          <a:p>
            <a:endParaRPr lang="ru-RU" sz="2800" b="1" dirty="0"/>
          </a:p>
          <a:p>
            <a:r>
              <a:rPr lang="ru-RU" sz="2800" b="1" dirty="0" smtClean="0"/>
              <a:t>Страхов </a:t>
            </a:r>
            <a:r>
              <a:rPr lang="ru-RU" sz="2800" b="1" dirty="0"/>
              <a:t>Игорь Анатольевич</a:t>
            </a:r>
          </a:p>
          <a:p>
            <a:endParaRPr lang="ru-RU" sz="2800" b="1" dirty="0"/>
          </a:p>
          <a:p>
            <a:r>
              <a:rPr lang="ru-RU" sz="2800" b="1" dirty="0"/>
              <a:t>Тел. раб.      8 (383) </a:t>
            </a:r>
            <a:r>
              <a:rPr lang="ru-RU" sz="2800" b="1" dirty="0" smtClean="0"/>
              <a:t>328-1575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Тел</a:t>
            </a:r>
            <a:r>
              <a:rPr lang="ru-RU" sz="2800" b="1" dirty="0"/>
              <a:t>. моб.     8 (903) 900-0410  </a:t>
            </a:r>
            <a:r>
              <a:rPr lang="ru-RU" sz="2800" b="1" dirty="0" smtClean="0"/>
              <a:t>(в т.ч. WhatsApp)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E-mail           noavsib@ngs.ru</a:t>
            </a:r>
            <a:r>
              <a:rPr lang="ru-RU" sz="2800" b="1" dirty="0"/>
              <a:t>, </a:t>
            </a:r>
            <a:endParaRPr lang="ru-RU" sz="2800" b="1" dirty="0" smtClean="0"/>
          </a:p>
          <a:p>
            <a:r>
              <a:rPr lang="ru-RU" sz="2800" b="1" dirty="0" smtClean="0"/>
              <a:t>                     </a:t>
            </a:r>
            <a:r>
              <a:rPr lang="ru-RU" sz="2000" b="1" dirty="0" smtClean="0"/>
              <a:t>  </a:t>
            </a:r>
            <a:r>
              <a:rPr lang="ru-RU" sz="2800" b="1" dirty="0" smtClean="0"/>
              <a:t>ig-str@yandex.ru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964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претензий и судебных исков в Новосибирской области при определении условий страхования в 2016 году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571520"/>
              </p:ext>
            </p:extLst>
          </p:nvPr>
        </p:nvGraphicFramePr>
        <p:xfrm>
          <a:off x="251521" y="908720"/>
          <a:ext cx="8640959" cy="5760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0014"/>
                <a:gridCol w="1184522"/>
                <a:gridCol w="893931"/>
                <a:gridCol w="974164"/>
                <a:gridCol w="974164"/>
                <a:gridCol w="974164"/>
              </a:tblGrid>
              <a:tr h="32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2010-2012 гг.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</a:rPr>
                        <a:t>2013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2014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2015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2013-2015 гг.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437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Общее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количество </a:t>
                      </a:r>
                      <a:r>
                        <a:rPr lang="ru-RU" sz="1400" b="1" u="none" strike="noStrike" dirty="0">
                          <a:effectLst/>
                        </a:rPr>
                        <a:t>претензий (исков)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93 </a:t>
                      </a:r>
                      <a:endParaRPr lang="ru-RU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(в </a:t>
                      </a:r>
                      <a:r>
                        <a:rPr lang="ru-RU" sz="1200" b="1" u="none" strike="noStrike" dirty="0">
                          <a:effectLst/>
                        </a:rPr>
                        <a:t>т.ч. 7 частных)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58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Количество исков, по которым назначены выплаты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в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т.ч. в размере</a:t>
                      </a:r>
                      <a:r>
                        <a:rPr lang="ru-RU" sz="1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до </a:t>
                      </a:r>
                      <a:r>
                        <a:rPr lang="ru-RU" sz="1200" b="1" u="none" strike="noStrike" dirty="0">
                          <a:effectLst/>
                        </a:rPr>
                        <a:t>500 тыс</a:t>
                      </a:r>
                      <a:r>
                        <a:rPr lang="ru-RU" sz="1200" b="1" u="none" strike="noStrike" dirty="0" smtClean="0">
                          <a:effectLst/>
                        </a:rPr>
                        <a:t>. руб</a:t>
                      </a:r>
                      <a:r>
                        <a:rPr lang="ru-RU" sz="1200" b="1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в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т.ч. от </a:t>
                      </a:r>
                      <a:r>
                        <a:rPr lang="ru-RU" sz="1200" b="1" u="none" strike="noStrike" dirty="0">
                          <a:effectLst/>
                        </a:rPr>
                        <a:t>500 тыс. руб. до 1 млн.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320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в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т.ч. более </a:t>
                      </a:r>
                      <a:r>
                        <a:rPr lang="ru-RU" sz="1200" b="1" u="none" strike="noStrike" dirty="0">
                          <a:effectLst/>
                        </a:rPr>
                        <a:t>1 млн.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Общая сумма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назначенных судами выплат</a:t>
                      </a:r>
                      <a:r>
                        <a:rPr lang="ru-RU" sz="1200" b="1" u="none" strike="noStrike" dirty="0">
                          <a:effectLst/>
                        </a:rPr>
                        <a:t>, млн.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40 </a:t>
                      </a:r>
                      <a:r>
                        <a:rPr lang="ru-RU" sz="1400" b="1" u="none" strike="noStrike" dirty="0">
                          <a:effectLst/>
                        </a:rPr>
                        <a:t>(оценка)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16,795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24,789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14,233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55,817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в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т.ч. без</a:t>
                      </a:r>
                      <a:r>
                        <a:rPr lang="ru-RU" sz="1200" b="1" u="none" strike="noStrike" baseline="0" dirty="0" smtClean="0">
                          <a:effectLst/>
                        </a:rPr>
                        <a:t> учета </a:t>
                      </a:r>
                      <a:r>
                        <a:rPr lang="ru-RU" sz="1200" b="1" u="none" strike="noStrike" dirty="0" smtClean="0">
                          <a:effectLst/>
                        </a:rPr>
                        <a:t> возмещения морального вреда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7,847 (47%)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4,422 (18%)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0,183 (1%)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12,452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286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в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т.ч. </a:t>
                      </a:r>
                      <a:r>
                        <a:rPr lang="ru-RU" sz="1200" b="1" u="none" strike="noStrike" dirty="0">
                          <a:effectLst/>
                        </a:rPr>
                        <a:t>по возмещению морального вреда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8,948 (</a:t>
                      </a:r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53%</a:t>
                      </a:r>
                      <a:r>
                        <a:rPr lang="ru-RU" sz="1200" b="1" u="none" strike="noStrike" dirty="0">
                          <a:effectLst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20,367 (</a:t>
                      </a:r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82%</a:t>
                      </a:r>
                      <a:r>
                        <a:rPr lang="ru-RU" sz="1200" b="1" u="none" strike="noStrike" dirty="0">
                          <a:effectLst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14,050 (</a:t>
                      </a:r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99%</a:t>
                      </a:r>
                      <a:r>
                        <a:rPr lang="ru-RU" sz="1200" b="1" u="none" strike="noStrike" dirty="0">
                          <a:effectLst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43,365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Количество претензий о возмещении только МВ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28 (30%)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0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Количество исков, по которым выплаты только по МВ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13 (65%)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14 (70%)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15 (75%)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42 (70%)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Количество претензий / исков по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специальностям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54%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55%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акушерство, гинекология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травматология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3958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хирургия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Количество претензий / исков по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специализации </a:t>
                      </a:r>
                      <a:r>
                        <a:rPr lang="ru-RU" sz="1200" b="1" u="none" strike="noStrike" dirty="0">
                          <a:effectLst/>
                        </a:rPr>
                        <a:t>ЛПУ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(оценка)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поликлиники, диагностические центры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320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 - стационары,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родильные </a:t>
                      </a:r>
                      <a:r>
                        <a:rPr lang="ru-RU" sz="1200" b="1" u="none" strike="noStrike" dirty="0">
                          <a:effectLst/>
                        </a:rPr>
                        <a:t>дома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60%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6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12968" cy="76470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Условия страхования профессиональной медицинской ответственности в различных страховых компаниях (по состоянию на 2016г.)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691805"/>
              </p:ext>
            </p:extLst>
          </p:nvPr>
        </p:nvGraphicFramePr>
        <p:xfrm>
          <a:off x="251519" y="764704"/>
          <a:ext cx="8568953" cy="5609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7"/>
                <a:gridCol w="1224136"/>
                <a:gridCol w="1077147"/>
                <a:gridCol w="1155101"/>
                <a:gridCol w="1584176"/>
                <a:gridCol w="1224136"/>
              </a:tblGrid>
              <a:tr h="454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Критерии, параметры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ВСК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РЕСО-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Гарантия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Альянс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ИГС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СОГАЗ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97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Ограничения по возмещению МВ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- 100 тыс. </a:t>
                      </a: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руб. </a:t>
                      </a:r>
                      <a:br>
                        <a:rPr lang="ru-RU" sz="1000" b="1" u="none" strike="noStrike" dirty="0">
                          <a:effectLst/>
                          <a:latin typeface="+mn-lt"/>
                        </a:rPr>
                      </a:b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- отдельный </a:t>
                      </a:r>
                      <a:endParaRPr lang="ru-RU" sz="1000" b="1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общий лимит </a:t>
                      </a: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МВ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НЕТ (практически есть)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 - наличие </a:t>
                      </a:r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вреда</a:t>
                      </a:r>
                      <a:r>
                        <a:rPr lang="ru-RU" sz="1000" b="1" u="none" strike="noStrike" baseline="0" dirty="0" smtClean="0">
                          <a:effectLst/>
                          <a:latin typeface="+mn-lt"/>
                        </a:rPr>
                        <a:t> жизни </a:t>
                      </a:r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и здоровью</a:t>
                      </a: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000" b="1" u="none" strike="noStrike" dirty="0">
                          <a:effectLst/>
                          <a:latin typeface="+mn-lt"/>
                        </a:rPr>
                      </a:b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 - не более 50% </a:t>
                      </a:r>
                      <a:endParaRPr lang="ru-RU" sz="1000" b="1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от вреда жизни и здоровью 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Формально нет,</a:t>
                      </a:r>
                      <a:r>
                        <a:rPr lang="ru-RU" sz="12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u="none" strike="noStrike" baseline="0" dirty="0" smtClean="0">
                          <a:effectLst/>
                          <a:latin typeface="+mn-lt"/>
                        </a:rPr>
                        <a:t>практически 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Ограничения при определении общей страховой суммы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ЕСТЬ 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6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Ограничения по сроку предъявления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претензии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 до 1-го года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срок </a:t>
                      </a:r>
                      <a:endParaRPr lang="ru-RU" sz="10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исковой </a:t>
                      </a: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давности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до 3-х </a:t>
                      </a: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лет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срок исковой давности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до 3-х </a:t>
                      </a:r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лет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8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Определение состава застрахованных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лиц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- ПС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- ПС</a:t>
                      </a:r>
                      <a:br>
                        <a:rPr lang="ru-RU" sz="1000" b="1" u="none" strike="noStrike" dirty="0">
                          <a:effectLst/>
                          <a:latin typeface="+mn-lt"/>
                        </a:rPr>
                      </a:b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- </a:t>
                      </a:r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ШР (полное)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- ПС</a:t>
                      </a:r>
                      <a:br>
                        <a:rPr lang="ru-RU" sz="1000" b="1" u="none" strike="noStrike" dirty="0">
                          <a:effectLst/>
                          <a:latin typeface="+mn-lt"/>
                        </a:rPr>
                      </a:b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- часть </a:t>
                      </a:r>
                      <a:r>
                        <a:rPr lang="ru-RU" sz="1000" b="1" u="none" strike="noStrike" dirty="0" smtClean="0">
                          <a:effectLst/>
                          <a:latin typeface="+mn-lt"/>
                        </a:rPr>
                        <a:t>ШР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- часть ШР</a:t>
                      </a:r>
                      <a:br>
                        <a:rPr lang="ru-RU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- ПС</a:t>
                      </a:r>
                      <a:br>
                        <a:rPr lang="ru-RU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ru-RU" sz="1200" b="1" u="none" strike="noStrike" baseline="0" dirty="0" smtClean="0">
                          <a:effectLst/>
                          <a:latin typeface="+mn-lt"/>
                        </a:rPr>
                        <a:t> ШР (специальности)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- ПС</a:t>
                      </a:r>
                      <a:br>
                        <a:rPr lang="ru-RU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- </a:t>
                      </a:r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ШР (полное)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Доступность информации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об </a:t>
                      </a:r>
                      <a:r>
                        <a:rPr lang="ru-RU" sz="1200" b="1" u="none" strike="noStrike" dirty="0">
                          <a:effectLst/>
                        </a:rPr>
                        <a:t>урегулировании убытков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ДА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7565">
                <a:tc gridSpan="6">
                  <a:txBody>
                    <a:bodyPr/>
                    <a:lstStyle/>
                    <a:p>
                      <a:r>
                        <a:rPr lang="ru-RU" sz="1200" b="1" dirty="0" smtClean="0"/>
                        <a:t>Внесение</a:t>
                      </a:r>
                      <a:r>
                        <a:rPr lang="ru-RU" sz="1200" b="1" baseline="0" dirty="0" smtClean="0"/>
                        <a:t> изменений в текст</a:t>
                      </a:r>
                      <a:endParaRPr lang="ru-RU" sz="1200" b="1" dirty="0"/>
                    </a:p>
                  </a:txBody>
                  <a:tcPr marL="7304" marR="7304" marT="730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  - правил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страхования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НЕТ</a:t>
                      </a: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ДА</a:t>
                      </a:r>
                    </a:p>
                  </a:txBody>
                  <a:tcPr marL="7304" marR="7304" marT="7304" marB="0" anchor="ctr"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данных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1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  - договора страхования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ДА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данных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1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Исключения из страхового покрытия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много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много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много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стандартные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стандартные</a:t>
                      </a:r>
                    </a:p>
                  </a:txBody>
                  <a:tcPr marL="7304" marR="7304" marT="730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89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Страхование рисков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для медицинских работников как ФЛ (при коллективном страховании)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НЕТ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НЕТ</a:t>
                      </a:r>
                    </a:p>
                  </a:txBody>
                  <a:tcPr marL="7304" marR="7304" marT="730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ДА  (4 риска)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4" marR="7304" marT="7304" marB="0" anchor="ctr"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НЕТ</a:t>
                      </a:r>
                    </a:p>
                  </a:txBody>
                  <a:tcPr marL="7304" marR="7304" marT="730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65895" y="260648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Способы  оплаты  (источники финансирования)</a:t>
            </a:r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endParaRPr lang="ru-RU" sz="20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для участия в договоре коллективного страхования (ДКС) </a:t>
            </a:r>
            <a:endParaRPr lang="ru-RU" sz="20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63216"/>
              </p:ext>
            </p:extLst>
          </p:nvPr>
        </p:nvGraphicFramePr>
        <p:xfrm>
          <a:off x="249288" y="1303427"/>
          <a:ext cx="8496944" cy="5187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1584176"/>
                <a:gridCol w="1584176"/>
                <a:gridCol w="1368152"/>
                <a:gridCol w="1584176"/>
              </a:tblGrid>
              <a:tr h="590163">
                <a:tc rowSpan="2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Заработная плата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работников (посредством договоров ЦБП с ФЛ)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Средства МО (платные услуги, внебюджетные средства)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49997"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Удержание  из  з/п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(безналичная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оплата)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Наличная оплата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ЦБП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 ЮЛ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об организации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страхования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Перечень документов, необходимых для оплаты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Заявление в бухгалтерию об удержании из з/п</a:t>
                      </a:r>
                    </a:p>
                    <a:p>
                      <a:pPr marL="0" indent="0" algn="l" fontAlgn="b">
                        <a:buNone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228600" indent="-228600" algn="l" fontAlgn="b">
                        <a:buAutoNum type="arabicPeriod" startAt="2"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ЦБП с ФЛ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 экз.)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 Договор ЦБП с ФЛ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(2 экз.)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Договор ЦБП с ЮЛ (2 экз.)</a:t>
                      </a: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об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организации страхования (2 экз.)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Список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застрахованных работников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3.Правила страхования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4.Счет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33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Особенности,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ограничения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Денежные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средства списываются со ст. 297 КОСГУ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Денежные средства списываются со ст. 227 КОСГУ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договора не должна превышать 100 тыс.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5373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Фактически часть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от общей суммы страховых премий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 4 года составила,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0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116632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параметры  ДКС  НОАВ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78865"/>
              </p:ext>
            </p:extLst>
          </p:nvPr>
        </p:nvGraphicFramePr>
        <p:xfrm>
          <a:off x="250404" y="692696"/>
          <a:ext cx="8494711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531"/>
                <a:gridCol w="3669017"/>
                <a:gridCol w="4605163"/>
              </a:tblGrid>
              <a:tr h="1132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Страховая сумма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договора страхования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r>
                        <a:rPr lang="en-US" sz="1400" b="1" u="none" strike="noStrike" dirty="0" smtClean="0">
                          <a:effectLst/>
                        </a:rPr>
                        <a:t>0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</a:rPr>
                        <a:t>млн. руб</a:t>
                      </a:r>
                      <a:r>
                        <a:rPr lang="ru-RU" sz="1400" b="1" u="none" strike="noStrike" dirty="0" smtClean="0">
                          <a:effectLst/>
                        </a:rPr>
                        <a:t>.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на период с 01.08.2016</a:t>
                      </a:r>
                      <a:r>
                        <a:rPr lang="ru-RU" sz="1200" b="1" u="none" strike="noStrike" baseline="0" dirty="0" smtClean="0">
                          <a:effectLst/>
                        </a:rPr>
                        <a:t> до 31.07.2017 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млн. руб.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период с 01.08.2017 до 29.03.2018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млн. руб.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период с 30.03.2018 до 29.03.2019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15 млн. руб. на период с 30.03.2019 до 29.03.2020  +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 млн. руб. на период с 30.09.2019 до 29.03.2020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8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Срок действия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основного договора страхования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 1 августа 2016 г. по 29 марта 2020 г.</a:t>
                      </a: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</a:tr>
              <a:tr h="74127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Лимит </a:t>
                      </a:r>
                      <a:r>
                        <a:rPr lang="ru-RU" sz="1200" b="1" u="none" strike="noStrike" dirty="0">
                          <a:effectLst/>
                        </a:rPr>
                        <a:t>ответственности на 1 страховой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случай </a:t>
                      </a:r>
                    </a:p>
                    <a:p>
                      <a:pPr algn="l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1,5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млн. руб. </a:t>
                      </a:r>
                      <a:r>
                        <a:rPr lang="ru-RU" sz="1400" b="1" u="none" strike="noStrike" baseline="0" dirty="0" smtClean="0">
                          <a:solidFill>
                            <a:srgbClr val="0000FF"/>
                          </a:solidFill>
                          <a:effectLst/>
                        </a:rPr>
                        <a:t>/ 2 млн. руб.</a:t>
                      </a:r>
                      <a:r>
                        <a:rPr lang="ru-RU" sz="1200" b="1" u="none" strike="noStrike" baseline="0" dirty="0" smtClean="0">
                          <a:effectLst/>
                        </a:rPr>
                        <a:t>, </a:t>
                      </a:r>
                      <a:r>
                        <a:rPr lang="ru-RU" sz="1200" b="1" u="none" strike="noStrike" dirty="0" smtClean="0">
                          <a:effectLst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</a:rPr>
                        <a:t>в т.ч.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возможно кратное увеличение</a:t>
                      </a:r>
                      <a:r>
                        <a:rPr lang="ru-RU" sz="1200" b="1" u="none" strike="noStrike" baseline="0" dirty="0" smtClean="0">
                          <a:effectLst/>
                        </a:rPr>
                        <a:t> общей суммы страхового возмещения (до величины лимита на 1 случай), если вред был причинен в результате действий нескольких застрахованных работников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8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для работников с годовым взносом  8 000 руб. /</a:t>
                      </a:r>
                    </a:p>
                    <a:p>
                      <a:pPr algn="l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          </a:t>
                      </a:r>
                      <a:r>
                        <a:rPr lang="ru-RU" sz="14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10 000 руб.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млн. руб., в т.ч. МВ 1600 тыс. руб. /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млн. руб., в т.ч. МВ 2 млн. руб.</a:t>
                      </a:r>
                      <a:endParaRPr lang="ru-RU" sz="1400" b="1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algn="l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(в т.ч. по досудебному соглашению 125 тыс. руб.) 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8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для работников с годовым взносом  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3 300 </a:t>
                      </a:r>
                      <a:r>
                        <a:rPr lang="ru-RU" sz="1200" b="1" u="none" strike="noStrike" dirty="0" smtClean="0">
                          <a:effectLst/>
                        </a:rPr>
                        <a:t> руб. /</a:t>
                      </a:r>
                    </a:p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                                                                    </a:t>
                      </a:r>
                      <a:r>
                        <a:rPr lang="ru-RU" sz="14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4 000 руб. 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1 млн. </a:t>
                      </a:r>
                      <a:r>
                        <a:rPr lang="ru-RU" sz="1200" b="1" u="none" strike="noStrike" dirty="0">
                          <a:effectLst/>
                        </a:rPr>
                        <a:t>руб., в т.ч. МВ </a:t>
                      </a:r>
                      <a:r>
                        <a:rPr lang="ru-RU" sz="1200" b="1" u="none" strike="noStrike" dirty="0" smtClean="0">
                          <a:effectLst/>
                        </a:rPr>
                        <a:t>800 </a:t>
                      </a:r>
                      <a:r>
                        <a:rPr lang="ru-RU" sz="1200" b="1" u="none" strike="noStrike" dirty="0">
                          <a:effectLst/>
                        </a:rPr>
                        <a:t>тыс. руб</a:t>
                      </a:r>
                      <a:r>
                        <a:rPr lang="ru-RU" sz="1200" b="1" u="none" strike="noStrike" dirty="0" smtClean="0">
                          <a:effectLst/>
                        </a:rPr>
                        <a:t>. /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млн. руб., в т.ч. МВ 1 млн. руб.</a:t>
                      </a:r>
                      <a:endParaRPr lang="ru-RU" sz="1400" b="1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algn="l" fontAlgn="ctr"/>
                      <a:r>
                        <a:rPr lang="ru-RU" sz="1200" b="0" u="none" strike="noStrike" dirty="0" smtClean="0">
                          <a:effectLst/>
                        </a:rPr>
                        <a:t>(</a:t>
                      </a:r>
                      <a:r>
                        <a:rPr lang="ru-RU" sz="1200" b="0" u="none" strike="noStrike" dirty="0">
                          <a:effectLst/>
                        </a:rPr>
                        <a:t>в т.ч. по досудебному соглашению 125 тыс. руб.)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8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для работников с годовым 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взносом  1 400  руб. /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                                                            2 000 руб. 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500 </a:t>
                      </a:r>
                      <a:r>
                        <a:rPr lang="ru-RU" sz="1200" b="1" u="none" strike="noStrike" dirty="0">
                          <a:effectLst/>
                        </a:rPr>
                        <a:t>тыс. руб., в т.ч. МВ </a:t>
                      </a:r>
                      <a:r>
                        <a:rPr lang="ru-RU" sz="1200" b="1" u="none" strike="noStrike" dirty="0" smtClean="0">
                          <a:effectLst/>
                        </a:rPr>
                        <a:t>400 </a:t>
                      </a:r>
                      <a:r>
                        <a:rPr lang="ru-RU" sz="1200" b="1" u="none" strike="noStrike" dirty="0">
                          <a:effectLst/>
                        </a:rPr>
                        <a:t>тыс. руб. </a:t>
                      </a:r>
                      <a:r>
                        <a:rPr lang="ru-RU" sz="1200" b="1" u="none" strike="noStrike" dirty="0" smtClean="0">
                          <a:effectLst/>
                        </a:rPr>
                        <a:t>/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500 тыс. руб., в т.ч. МВ 500 тыс. руб.</a:t>
                      </a:r>
                      <a:endParaRPr lang="ru-RU" sz="1400" b="1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algn="l" fontAlgn="ctr"/>
                      <a:r>
                        <a:rPr lang="ru-RU" sz="1200" b="0" u="none" strike="noStrike" dirty="0" smtClean="0">
                          <a:effectLst/>
                        </a:rPr>
                        <a:t>(</a:t>
                      </a:r>
                      <a:r>
                        <a:rPr lang="ru-RU" sz="1200" b="0" u="none" strike="noStrike" dirty="0">
                          <a:effectLst/>
                        </a:rPr>
                        <a:t>в т.ч. по досудебному соглашению 75 тыс. руб.)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71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для работников с годовым 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взносом  700 руб. /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1 000 руб. </a:t>
                      </a:r>
                      <a:endParaRPr lang="ru-RU" sz="12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250 </a:t>
                      </a:r>
                      <a:r>
                        <a:rPr lang="ru-RU" sz="1200" b="1" u="none" strike="noStrike" dirty="0">
                          <a:effectLst/>
                        </a:rPr>
                        <a:t>тыс. руб., в т.ч. МВ </a:t>
                      </a:r>
                      <a:r>
                        <a:rPr lang="ru-RU" sz="1200" b="1" u="none" strike="noStrike" dirty="0" smtClean="0">
                          <a:effectLst/>
                        </a:rPr>
                        <a:t>200 </a:t>
                      </a:r>
                      <a:r>
                        <a:rPr lang="ru-RU" sz="1200" b="1" u="none" strike="noStrike" dirty="0">
                          <a:effectLst/>
                        </a:rPr>
                        <a:t>тыс. руб. </a:t>
                      </a:r>
                      <a:r>
                        <a:rPr lang="ru-RU" sz="1200" b="1" u="none" strike="noStrike" dirty="0" smtClean="0">
                          <a:effectLst/>
                        </a:rPr>
                        <a:t>/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250 тыс. руб., в т.ч. МВ 250 тыс. руб.</a:t>
                      </a:r>
                    </a:p>
                    <a:p>
                      <a:pPr algn="l" fontAlgn="ctr"/>
                      <a:endParaRPr lang="ru-RU" sz="1200" b="1" u="none" strike="noStrike" dirty="0" smtClean="0">
                        <a:effectLst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98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Срок предъявления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претензий: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8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с начала ретроактивной даты (01.08.2016)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соответствии с ГК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в случае прекращения договора страхования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устанавливается в форме дополнительного соглашения, условия согласовываются сторонами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475656" y="2276872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873987"/>
              </p:ext>
            </p:extLst>
          </p:nvPr>
        </p:nvGraphicFramePr>
        <p:xfrm>
          <a:off x="251520" y="548680"/>
          <a:ext cx="8712966" cy="602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900"/>
                <a:gridCol w="3948556"/>
                <a:gridCol w="1152128"/>
                <a:gridCol w="1152128"/>
                <a:gridCol w="1152128"/>
                <a:gridCol w="1152126"/>
              </a:tblGrid>
              <a:tr h="344893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       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ru-RU" sz="1400" b="0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400" b="0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ru-RU" sz="1400" b="0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805" marR="8805" marT="8805" marB="0" anchor="ctr"/>
                </a:tc>
              </a:tr>
              <a:tr h="66321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Количество </a:t>
                      </a:r>
                      <a:r>
                        <a:rPr lang="ru-RU" sz="1200" b="1" u="none" strike="noStrike" dirty="0">
                          <a:effectLst/>
                        </a:rPr>
                        <a:t>застрахованных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работников  / </a:t>
                      </a:r>
                    </a:p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с учетом застрахованных</a:t>
                      </a:r>
                      <a:r>
                        <a:rPr lang="ru-RU" sz="1200" b="1" u="none" strike="noStrike" baseline="0" dirty="0" smtClean="0">
                          <a:effectLst/>
                        </a:rPr>
                        <a:t> по ретроактивному сроку</a:t>
                      </a:r>
                      <a:r>
                        <a:rPr lang="ru-RU" sz="1200" b="1" u="none" strike="noStrike" dirty="0" smtClean="0">
                          <a:effectLst/>
                        </a:rPr>
                        <a:t>, </a:t>
                      </a:r>
                    </a:p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в </a:t>
                      </a:r>
                      <a:r>
                        <a:rPr lang="ru-RU" sz="1200" b="1" u="none" strike="noStrike" dirty="0">
                          <a:effectLst/>
                        </a:rPr>
                        <a:t>т.ч.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</a:p>
                    <a:p>
                      <a:pPr algn="l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2 788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/  -</a:t>
                      </a:r>
                    </a:p>
                    <a:p>
                      <a:pPr algn="l" fontAlgn="ctr"/>
                      <a:endParaRPr lang="ru-RU" sz="16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2 810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3</a:t>
                      </a:r>
                      <a:r>
                        <a:rPr lang="ru-RU" sz="16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636</a:t>
                      </a:r>
                      <a:endParaRPr lang="ru-RU" sz="16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3 651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5 087</a:t>
                      </a:r>
                      <a:endParaRPr lang="ru-RU" sz="16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       </a:t>
                      </a:r>
                      <a:r>
                        <a:rPr lang="ru-RU" sz="14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3 692 </a:t>
                      </a:r>
                      <a:r>
                        <a:rPr lang="ru-RU" sz="16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/</a:t>
                      </a:r>
                    </a:p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       5 892</a:t>
                      </a:r>
                      <a:endParaRPr lang="ru-RU" sz="1600" b="0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805" marR="8805" marT="8805" marB="0" anchor="ctr"/>
                </a:tc>
              </a:tr>
              <a:tr h="591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лимит возмещения 2 млн. руб. (в т.ч.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МВ 1,6 млн. руб.)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</a:t>
                      </a:r>
                    </a:p>
                    <a:p>
                      <a:pPr algn="l" fontAlgn="ctr"/>
                      <a:r>
                        <a:rPr lang="ru-RU" sz="12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                                                            (в т.ч. МВ 2 млн. руб.)</a:t>
                      </a:r>
                      <a:endParaRPr lang="ru-RU" sz="1200" b="1" i="0" u="none" strike="noStrike" dirty="0" smtClean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---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---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---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18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</a:tr>
              <a:tr h="591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лимит возмещения 1 млн. руб. (в т.ч.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МВ 800 тыс. руб.)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</a:t>
                      </a:r>
                    </a:p>
                    <a:p>
                      <a:pPr algn="l" fontAlgn="ctr"/>
                      <a:r>
                        <a:rPr lang="ru-RU" sz="12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                                                            (в т.ч. МВ 1 млн. руб.)</a:t>
                      </a:r>
                      <a:endParaRPr lang="ru-RU" sz="1200" b="1" i="0" u="none" strike="noStrike" dirty="0" smtClean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---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---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285</a:t>
                      </a:r>
                      <a:endParaRPr lang="ru-RU" sz="14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247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лимит возмещения 500 тыс. руб. (в т.ч.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МВ 400 тыс. руб.) /</a:t>
                      </a:r>
                    </a:p>
                    <a:p>
                      <a:pPr algn="l" fontAlgn="ctr"/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                                                             (в т.ч. МВ 500 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2 153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2 810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1 398</a:t>
                      </a:r>
                      <a:endParaRPr lang="ru-RU" sz="14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818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лимит возмещения 250 тыс. руб. (в т.ч.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МВ 200 тыс. руб.) /</a:t>
                      </a:r>
                    </a:p>
                    <a:p>
                      <a:pPr algn="l" fontAlgn="ctr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(в т.ч. МВ 250 тыс. руб.)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635</a:t>
                      </a:r>
                      <a:endParaRPr lang="ru-RU" sz="1400" b="1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---</a:t>
                      </a:r>
                      <a:endParaRPr lang="ru-RU" sz="1400" b="1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1 968</a:t>
                      </a:r>
                      <a:endParaRPr lang="ru-RU" sz="14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2 600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ru-RU" sz="1400" b="1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лимит возмещения 300 тыс. руб. (в т.ч. МВ 200 тыс. руб.)</a:t>
                      </a:r>
                      <a:endParaRPr lang="ru-RU" sz="12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---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826</a:t>
                      </a: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1436</a:t>
                      </a: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2200</a:t>
                      </a:r>
                    </a:p>
                    <a:p>
                      <a:pPr algn="l" fontAlgn="ctr"/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rgbClr val="EAEAEA"/>
                    </a:solidFill>
                  </a:tcPr>
                </a:tc>
              </a:tr>
              <a:tr h="10232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</a:rPr>
                        <a:t>Оплаченная</a:t>
                      </a:r>
                      <a:r>
                        <a:rPr lang="ru-RU" sz="1200" b="1" u="none" strike="noStrike" baseline="0" dirty="0" smtClean="0">
                          <a:effectLst/>
                        </a:rPr>
                        <a:t> страховая п</a:t>
                      </a:r>
                      <a:r>
                        <a:rPr lang="ru-RU" sz="1200" b="1" u="none" strike="noStrike" dirty="0" smtClean="0">
                          <a:effectLst/>
                        </a:rPr>
                        <a:t>ремия </a:t>
                      </a:r>
                      <a:r>
                        <a:rPr lang="ru-RU" sz="1200" b="1" u="none" strike="noStrike" dirty="0">
                          <a:effectLst/>
                        </a:rPr>
                        <a:t>(стоимость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страхования) /</a:t>
                      </a:r>
                    </a:p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фактический размер среднегодового взноса  на/за 1-го работника, руб.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2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233 000 /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801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2 243 300 /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798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(за 8 месяцев)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3 563 000 /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  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976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 3 846 292 /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      1042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008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Суммы выплаченного страхового возмещения (с учетом даты регистрации события как страхового случая),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618 000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1 550 000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1 833 000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           -</a:t>
                      </a:r>
                    </a:p>
                  </a:txBody>
                  <a:tcPr marL="8805" marR="8805" marT="880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1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116632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 участников ДКС НОАВ (текущее состояние)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234380"/>
              </p:ext>
            </p:extLst>
          </p:nvPr>
        </p:nvGraphicFramePr>
        <p:xfrm>
          <a:off x="251520" y="692696"/>
          <a:ext cx="8568952" cy="595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  <a:gridCol w="1080120"/>
                <a:gridCol w="1008112"/>
                <a:gridCol w="720080"/>
                <a:gridCol w="720080"/>
                <a:gridCol w="936104"/>
                <a:gridCol w="1152128"/>
              </a:tblGrid>
              <a:tr h="59016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Медицинские организации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Новосибирской области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 Участники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проекта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т.ч. только по расширенному сроку предъявления претензий)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Вне проекта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Имеют прямые договоры </a:t>
                      </a:r>
                      <a:r>
                        <a:rPr lang="ru-RU" sz="1800" b="1" u="none" strike="noStrike" dirty="0" smtClean="0">
                          <a:effectLst/>
                        </a:rPr>
                        <a:t>страхования</a:t>
                      </a:r>
                    </a:p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</a:rPr>
                        <a:t>(только / дополнительно)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6587"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01.08.2016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01.10.2019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01.08.16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01.10.19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01.08.2016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01.10.2019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Городские поликлиники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(</a:t>
                      </a:r>
                      <a:r>
                        <a:rPr lang="ru-RU" sz="1600" u="none" strike="noStrike" dirty="0">
                          <a:effectLst/>
                        </a:rPr>
                        <a:t>в т.ч. детские)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(4)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 /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/ 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Стоматологические поликлиники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(</a:t>
                      </a:r>
                      <a:r>
                        <a:rPr lang="ru-RU" sz="1600" u="none" strike="noStrike" dirty="0">
                          <a:effectLst/>
                        </a:rPr>
                        <a:t>в т.ч. </a:t>
                      </a:r>
                      <a:r>
                        <a:rPr lang="ru-RU" sz="1600" u="none" strike="noStrike" dirty="0" smtClean="0">
                          <a:effectLst/>
                        </a:rPr>
                        <a:t>ЗАО, детские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/ 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Областные диспансеры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 /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/ 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Городская станция скорой медицинской помощи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 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 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0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Городские больницы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(</a:t>
                      </a:r>
                      <a:r>
                        <a:rPr lang="ru-RU" sz="1600" u="none" strike="noStrike" dirty="0">
                          <a:effectLst/>
                        </a:rPr>
                        <a:t>в т.ч. детские, специализированные)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 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 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Госпитали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  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Родильные дома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 /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/ 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ЦГБ, ЦРБ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(3)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 / 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/ 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МО федерального подчинения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(1)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 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7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50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81 </a:t>
                      </a:r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(9)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42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ru-RU" sz="1800" b="0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1 </a:t>
                      </a:r>
                      <a:r>
                        <a:rPr lang="ru-RU" sz="1800" b="0" u="none" strike="noStrike" dirty="0">
                          <a:solidFill>
                            <a:srgbClr val="0000FF"/>
                          </a:solidFill>
                          <a:effectLst/>
                        </a:rPr>
                        <a:t>/ 3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ru-RU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2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31918" y="80814"/>
            <a:ext cx="8229600" cy="53987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Уникальные условия страхования ДКС НОАВ</a:t>
            </a:r>
            <a:endParaRPr lang="ru-RU" sz="24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95536" y="576358"/>
            <a:ext cx="8211852" cy="602099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400" dirty="0" smtClean="0"/>
              <a:t>Для медработников - участников ДКС </a:t>
            </a:r>
            <a:r>
              <a:rPr lang="ru-RU" sz="1400" b="1" i="1" dirty="0" smtClean="0"/>
              <a:t>страховое покрытие действует  </a:t>
            </a:r>
            <a:r>
              <a:rPr lang="ru-RU" sz="1400" dirty="0" smtClean="0"/>
              <a:t>не только по основному месту работы, но и в других МО, где этот работник может быть официально трудоустроен (</a:t>
            </a:r>
            <a:r>
              <a:rPr lang="ru-RU" sz="1400" b="1" i="1" dirty="0" smtClean="0"/>
              <a:t>при работе по совместительству, договору подряда </a:t>
            </a:r>
            <a:r>
              <a:rPr lang="ru-RU" sz="1400" dirty="0" smtClean="0"/>
              <a:t>и пр.).</a:t>
            </a:r>
          </a:p>
          <a:p>
            <a:pPr>
              <a:buAutoNum type="arabicPeriod"/>
            </a:pPr>
            <a:r>
              <a:rPr lang="ru-RU" sz="1400" dirty="0" smtClean="0"/>
              <a:t>Если медработник оплачивал участие в ДКС за счет собственных средств, то </a:t>
            </a:r>
            <a:r>
              <a:rPr lang="ru-RU" sz="1400" b="1" i="1" dirty="0" smtClean="0"/>
              <a:t>при увольнении </a:t>
            </a:r>
            <a:r>
              <a:rPr lang="ru-RU" sz="1400" dirty="0" smtClean="0"/>
              <a:t>и трудоустройстве на новое место работы его </a:t>
            </a:r>
            <a:r>
              <a:rPr lang="ru-RU" sz="1400" b="1" i="1" dirty="0" smtClean="0"/>
              <a:t>ответственность будет застрахована по новому месту работы.</a:t>
            </a:r>
          </a:p>
          <a:p>
            <a:pPr>
              <a:buAutoNum type="arabicPeriod"/>
            </a:pPr>
            <a:r>
              <a:rPr lang="ru-RU" sz="1400" dirty="0" smtClean="0"/>
              <a:t>Для участия в ДКС </a:t>
            </a:r>
            <a:r>
              <a:rPr lang="ru-RU" sz="1400" b="1" i="1" dirty="0" smtClean="0"/>
              <a:t>не имеет значения членство </a:t>
            </a:r>
            <a:r>
              <a:rPr lang="ru-RU" sz="1400" dirty="0" smtClean="0"/>
              <a:t>медработников </a:t>
            </a:r>
            <a:r>
              <a:rPr lang="ru-RU" sz="1400" b="1" i="1" dirty="0" smtClean="0"/>
              <a:t>в НОАВ</a:t>
            </a:r>
            <a:r>
              <a:rPr lang="ru-RU" sz="1400" dirty="0" smtClean="0"/>
              <a:t>. Средний медперсонал может быть застрахован на общих условиях, без всяких ограничений.</a:t>
            </a:r>
          </a:p>
          <a:p>
            <a:pPr>
              <a:buAutoNum type="arabicPeriod"/>
            </a:pPr>
            <a:r>
              <a:rPr lang="ru-RU" sz="1400" b="1" i="1" dirty="0" smtClean="0"/>
              <a:t>Возмещение затрат </a:t>
            </a:r>
            <a:r>
              <a:rPr lang="ru-RU" sz="1400" b="1" i="1" dirty="0" smtClean="0"/>
              <a:t>(сверх установленных лимитов) </a:t>
            </a:r>
            <a:r>
              <a:rPr lang="ru-RU" sz="1400" dirty="0" smtClean="0"/>
              <a:t>застрахованных </a:t>
            </a:r>
            <a:r>
              <a:rPr lang="ru-RU" sz="1400" dirty="0" smtClean="0"/>
              <a:t>лиц на юридические расходы в размере </a:t>
            </a:r>
            <a:r>
              <a:rPr lang="ru-RU" sz="1400" b="1" i="1" dirty="0" smtClean="0"/>
              <a:t>до 100 тыс. руб. </a:t>
            </a:r>
            <a:r>
              <a:rPr lang="ru-RU" sz="1400" dirty="0" smtClean="0"/>
              <a:t>(оплату адвокатов, экспертов и пр.) по 1-му страховому случаю.</a:t>
            </a:r>
          </a:p>
          <a:p>
            <a:pPr>
              <a:buAutoNum type="arabicPeriod"/>
            </a:pPr>
            <a:r>
              <a:rPr lang="ru-RU" sz="1400" b="1" i="1" dirty="0" smtClean="0"/>
              <a:t>Страховое возмещение </a:t>
            </a:r>
            <a:r>
              <a:rPr lang="ru-RU" sz="1400" dirty="0" smtClean="0"/>
              <a:t>по 1-му страховому случаю </a:t>
            </a:r>
            <a:r>
              <a:rPr lang="ru-RU" sz="1400" b="1" i="1" dirty="0" smtClean="0"/>
              <a:t>может быть увеличено </a:t>
            </a:r>
            <a:r>
              <a:rPr lang="ru-RU" sz="1400" dirty="0" smtClean="0"/>
              <a:t>(в т.ч. кратно) до установленного договором предела в случаях, когда причиной претензии, иска стали действия (одновременные либо последовательные)  </a:t>
            </a:r>
            <a:r>
              <a:rPr lang="ru-RU" sz="1400" b="1" i="1" dirty="0" smtClean="0"/>
              <a:t>нескольких застрахованных работников</a:t>
            </a:r>
            <a:r>
              <a:rPr lang="ru-RU" sz="1400" dirty="0" smtClean="0"/>
              <a:t>.</a:t>
            </a:r>
          </a:p>
          <a:p>
            <a:pPr>
              <a:buAutoNum type="arabicPeriod"/>
            </a:pPr>
            <a:r>
              <a:rPr lang="ru-RU" sz="1400" b="1" i="1" dirty="0" smtClean="0"/>
              <a:t>Возмещение морального вреда в досудебном порядке</a:t>
            </a:r>
            <a:r>
              <a:rPr lang="ru-RU" sz="1400" dirty="0" smtClean="0"/>
              <a:t>.</a:t>
            </a:r>
          </a:p>
          <a:p>
            <a:pPr>
              <a:buFont typeface="Arial" pitchFamily="34" charset="0"/>
              <a:buAutoNum type="arabicPeriod"/>
            </a:pPr>
            <a:r>
              <a:rPr lang="ru-RU" sz="1400" b="1" i="1" dirty="0" smtClean="0"/>
              <a:t>Застрахованными </a:t>
            </a:r>
            <a:r>
              <a:rPr lang="ru-RU" sz="1400" b="1" i="1" dirty="0"/>
              <a:t>лицами по ДКС являются  </a:t>
            </a:r>
            <a:r>
              <a:rPr lang="ru-RU" sz="1400" dirty="0"/>
              <a:t>не только юридические лица (МО), но и сотрудники ЮЛ – </a:t>
            </a:r>
            <a:r>
              <a:rPr lang="ru-RU" sz="1400" b="1" i="1" dirty="0"/>
              <a:t>медперсонал (ФЛ)</a:t>
            </a:r>
            <a:r>
              <a:rPr lang="ru-RU" sz="1400" dirty="0"/>
              <a:t>, на которых распространяется страховое покрытие такое же, как на ЮЛ (в случае предъявления к застрахованному работнику как к ФЛ гражданского иска в связи с нанесением вреда пациенту в связи с профессиональной деятельностью</a:t>
            </a:r>
            <a:r>
              <a:rPr lang="ru-RU" sz="1400" dirty="0" smtClean="0"/>
              <a:t>).</a:t>
            </a:r>
            <a:endParaRPr lang="ru-RU" sz="1400" dirty="0"/>
          </a:p>
          <a:p>
            <a:pPr>
              <a:buAutoNum type="arabicPeriod"/>
            </a:pPr>
            <a:r>
              <a:rPr lang="ru-RU" sz="1400" b="1" i="1" dirty="0" smtClean="0"/>
              <a:t>Возмещение регрессного требования  </a:t>
            </a:r>
            <a:r>
              <a:rPr lang="ru-RU" sz="1400" dirty="0" smtClean="0"/>
              <a:t>в размере </a:t>
            </a:r>
            <a:r>
              <a:rPr lang="ru-RU" sz="1400" b="1" i="1" dirty="0" smtClean="0"/>
              <a:t>до 250 тыс. руб</a:t>
            </a:r>
            <a:r>
              <a:rPr lang="ru-RU" sz="1400" dirty="0" smtClean="0"/>
              <a:t>. к застрахованному работнику со стороны работодателя на основании судебного решения (в случае, когда суммы страхового возмещения ЮЛ недостаточно для полного покрытия фактических убытков</a:t>
            </a:r>
            <a:r>
              <a:rPr lang="ru-RU" sz="1400" dirty="0" smtClean="0"/>
              <a:t>), сверх установленных лимитов.</a:t>
            </a:r>
            <a:endParaRPr lang="ru-RU" sz="1400" dirty="0" smtClean="0"/>
          </a:p>
          <a:p>
            <a:pPr>
              <a:buAutoNum type="arabicPeriod"/>
            </a:pPr>
            <a:endParaRPr lang="ru-RU" sz="400" dirty="0" smtClean="0"/>
          </a:p>
          <a:p>
            <a:pPr>
              <a:buAutoNum type="arabicPeriod"/>
            </a:pPr>
            <a:r>
              <a:rPr lang="ru-RU" sz="1400" b="1" i="1" dirty="0" smtClean="0"/>
              <a:t>При возбуждения уголовного дела  </a:t>
            </a:r>
            <a:r>
              <a:rPr lang="ru-RU" sz="1400" dirty="0" smtClean="0"/>
              <a:t>в отношении застрахованного работника (в связи с законной профессиональной деятельностью) – </a:t>
            </a:r>
            <a:r>
              <a:rPr lang="ru-RU" sz="1400" b="1" i="1" dirty="0" smtClean="0"/>
              <a:t>оплата расходов в размере до 100 тыс. руб. </a:t>
            </a:r>
            <a:r>
              <a:rPr lang="ru-RU" sz="1400" dirty="0" smtClean="0"/>
              <a:t>на юридическую помощь, услуги адвокатов, привлечение экспертов, проведение экспертиз  и пр</a:t>
            </a:r>
            <a:r>
              <a:rPr lang="ru-RU" sz="1400" dirty="0" smtClean="0"/>
              <a:t>. (сверх установленных лимитов).</a:t>
            </a:r>
            <a:endParaRPr lang="ru-RU" sz="1400" b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116632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35358" y="132731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Претензии и иски ДКС НОАВ </a:t>
            </a:r>
            <a:r>
              <a:rPr lang="ru-RU" sz="18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 (текущие результаты)</a:t>
            </a:r>
            <a:endParaRPr lang="ru-RU" sz="800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446365"/>
              </p:ext>
            </p:extLst>
          </p:nvPr>
        </p:nvGraphicFramePr>
        <p:xfrm>
          <a:off x="323528" y="564779"/>
          <a:ext cx="8640959" cy="6043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546"/>
                <a:gridCol w="1680532"/>
                <a:gridCol w="1670101"/>
                <a:gridCol w="2105780"/>
              </a:tblGrid>
              <a:tr h="435753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Количество претензий,</a:t>
                      </a: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исков / МО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 заявленных требований, млн.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Страховые выплаты, тыс. руб.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0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ДОСУДЕБНЫЕ ПРЕТЕНЗИИ и СУДЕБНЫЕ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ИСКИ,  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 / 39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смерть пациента)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144,5 /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36,8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4 001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(9/9),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включая мировое соглашение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635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в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т.ч. договор 2016-2017 гг.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20,7 / 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(2/2)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2017-2018 гг.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/ 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56,5 / 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13,0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1 550 (3/3)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2018-2019 гг.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/ 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46,0 / 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3,1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1 833 (4/4)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2019-2020 гг.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/ 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21,3 /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т.ч. досудебные претензии, 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/ 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0,738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 (2)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в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т.ч. договор 2016-2017 гг.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2017-2018 гг.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0,368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4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2018-2019 гг.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0,370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01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2019-2020 гг.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9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т.ч. мировое соглашение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/ 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0,343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9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Судебные решения в пользу МО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8 / 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36,9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66FF66"/>
                    </a:solidFill>
                  </a:tcPr>
                </a:tc>
              </a:tr>
              <a:tr h="3352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Отозвано исков, претензий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/ 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66FF66"/>
                    </a:solidFill>
                  </a:tcPr>
                </a:tc>
              </a:tr>
              <a:tr h="3352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Назначено очередное судебное заседание, дело приостановлено, ведутся переговоры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пр.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/ 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6,7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52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Назначена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СМЭ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/ 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48,1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52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Возбуждено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уголовное дело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/ 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3517</Words>
  <Application>Microsoft Office PowerPoint</Application>
  <PresentationFormat>Экран (4:3)</PresentationFormat>
  <Paragraphs>889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Тема Office</vt:lpstr>
      <vt:lpstr>3_Тема Office</vt:lpstr>
      <vt:lpstr>5_Тема Office</vt:lpstr>
      <vt:lpstr>2_Тема Office</vt:lpstr>
      <vt:lpstr>Презентация PowerPoint</vt:lpstr>
      <vt:lpstr>Анализ претензий и судебных исков в Новосибирской области при определении условий страхования в 2016 году</vt:lpstr>
      <vt:lpstr>Условия страхования профессиональной медицинской ответственности в различных страховых компаниях (по состоянию на 2016г.)</vt:lpstr>
      <vt:lpstr>Презентация PowerPoint</vt:lpstr>
      <vt:lpstr>Презентация PowerPoint</vt:lpstr>
      <vt:lpstr>Презентация PowerPoint</vt:lpstr>
      <vt:lpstr>Презентация PowerPoint</vt:lpstr>
      <vt:lpstr>Уникальные условия страхования ДКС НОАВ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претензий и судебных исков</dc:title>
  <dc:creator>Z580</dc:creator>
  <cp:lastModifiedBy>Z580</cp:lastModifiedBy>
  <cp:revision>319</cp:revision>
  <cp:lastPrinted>2019-10-04T04:01:52Z</cp:lastPrinted>
  <dcterms:created xsi:type="dcterms:W3CDTF">2016-05-24T10:39:06Z</dcterms:created>
  <dcterms:modified xsi:type="dcterms:W3CDTF">2019-10-06T13:41:15Z</dcterms:modified>
</cp:coreProperties>
</file>