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10" r:id="rId6"/>
    <p:sldMasterId id="2147483723" r:id="rId7"/>
    <p:sldMasterId id="2147483736" r:id="rId8"/>
    <p:sldMasterId id="2147483748" r:id="rId9"/>
  </p:sldMasterIdLst>
  <p:notesMasterIdLst>
    <p:notesMasterId r:id="rId37"/>
  </p:notesMasterIdLst>
  <p:sldIdLst>
    <p:sldId id="256" r:id="rId10"/>
    <p:sldId id="261" r:id="rId11"/>
    <p:sldId id="279" r:id="rId12"/>
    <p:sldId id="280" r:id="rId13"/>
    <p:sldId id="287" r:id="rId14"/>
    <p:sldId id="277" r:id="rId15"/>
    <p:sldId id="281" r:id="rId16"/>
    <p:sldId id="278" r:id="rId17"/>
    <p:sldId id="262" r:id="rId18"/>
    <p:sldId id="257" r:id="rId19"/>
    <p:sldId id="282" r:id="rId20"/>
    <p:sldId id="283" r:id="rId21"/>
    <p:sldId id="358" r:id="rId22"/>
    <p:sldId id="266" r:id="rId23"/>
    <p:sldId id="275" r:id="rId24"/>
    <p:sldId id="267" r:id="rId25"/>
    <p:sldId id="276" r:id="rId26"/>
    <p:sldId id="260" r:id="rId27"/>
    <p:sldId id="259" r:id="rId28"/>
    <p:sldId id="272" r:id="rId29"/>
    <p:sldId id="438" r:id="rId30"/>
    <p:sldId id="288" r:id="rId31"/>
    <p:sldId id="289" r:id="rId32"/>
    <p:sldId id="264" r:id="rId33"/>
    <p:sldId id="285" r:id="rId34"/>
    <p:sldId id="440" r:id="rId35"/>
    <p:sldId id="44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39" autoAdjust="0"/>
    <p:restoredTop sz="94883" autoAdjust="0"/>
  </p:normalViewPr>
  <p:slideViewPr>
    <p:cSldViewPr snapToGrid="0">
      <p:cViewPr varScale="1">
        <p:scale>
          <a:sx n="58" d="100"/>
          <a:sy n="58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72;&#1090;&#1077;&#1088;&#1080;&#1072;&#1083;&#1099;%20&#1076;&#1083;&#1103;%20&#1087;&#1088;&#1077;&#1079;&#1077;&#1085;&#1090;&#1072;&#1094;&#1080;&#1080;\&#1050;&#1072;&#1076;&#1088;&#1099;_&#1089;&#1074;&#1086;&#1076;&#1085;&#1072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72;&#1090;&#1077;&#1088;&#1080;&#1072;&#1083;&#1099;%20&#1076;&#1083;&#1103;%20&#1087;&#1088;&#1077;&#1079;&#1077;&#1085;&#1090;&#1072;&#1094;&#1080;&#1080;\&#1050;&#1072;&#1076;&#1088;&#1099;_&#1089;&#1074;&#1086;&#1076;&#1085;&#1072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2000" b="1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Times New Roman" pitchFamily="18" charset="0"/>
              </a:defRPr>
            </a:pPr>
            <a:r>
              <a:rPr lang="ru-RU" sz="20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Times New Roman" pitchFamily="18" charset="0"/>
              </a:rPr>
              <a:t>Динамика диагностических и операционных биопсий в стационарах взрослой сети ДЗМ  в 2014-2018 гг.</a:t>
            </a:r>
          </a:p>
        </c:rich>
      </c:tx>
      <c:layout>
        <c:manualLayout>
          <c:xMode val="edge"/>
          <c:yMode val="edge"/>
          <c:x val="0.13065327474049554"/>
          <c:y val="2.20479476312056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918767222585484E-2"/>
          <c:y val="0.26562307103528332"/>
          <c:w val="0.87792931932882368"/>
          <c:h val="0.51194908767685021"/>
        </c:manualLayout>
      </c:layout>
      <c:lineChart>
        <c:grouping val="stacked"/>
        <c:varyColors val="0"/>
        <c:ser>
          <c:idx val="0"/>
          <c:order val="0"/>
          <c:tx>
            <c:strRef>
              <c:f>Лист3!$A$27</c:f>
              <c:strCache>
                <c:ptCount val="1"/>
                <c:pt idx="0">
                  <c:v>операционные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20000"/>
                  <a:lumOff val="80000"/>
                </a:schemeClr>
              </a:solidFill>
            </c:spPr>
          </c:marker>
          <c:dLbls>
            <c:dLbl>
              <c:idx val="4"/>
              <c:spPr>
                <a:solidFill>
                  <a:srgbClr val="4F81BD">
                    <a:lumMod val="20000"/>
                    <a:lumOff val="80000"/>
                  </a:srgb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  <a:bevelB w="0" h="0"/>
                </a:sp3d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4F81BD">
                  <a:lumMod val="20000"/>
                  <a:lumOff val="80000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0" h="0"/>
              </a:sp3d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Лист3!$B$26:$F$26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Лист3!$B$27:$F$27</c:f>
              <c:numCache>
                <c:formatCode>#,##0</c:formatCode>
                <c:ptCount val="5"/>
                <c:pt idx="0">
                  <c:v>1630153</c:v>
                </c:pt>
                <c:pt idx="1">
                  <c:v>1638576</c:v>
                </c:pt>
                <c:pt idx="2">
                  <c:v>1748884</c:v>
                </c:pt>
                <c:pt idx="3">
                  <c:v>1757079</c:v>
                </c:pt>
                <c:pt idx="4">
                  <c:v>1859544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D54-444C-92BC-F04EB4231B0C}"/>
            </c:ext>
          </c:extLst>
        </c:ser>
        <c:ser>
          <c:idx val="1"/>
          <c:order val="1"/>
          <c:tx>
            <c:strRef>
              <c:f>Лист3!$A$28</c:f>
              <c:strCache>
                <c:ptCount val="1"/>
                <c:pt idx="0">
                  <c:v>диагностические</c:v>
                </c:pt>
              </c:strCache>
            </c:strRef>
          </c:tx>
          <c:spPr>
            <a:ln w="5080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504D">
                    <a:lumMod val="60000"/>
                    <a:lumOff val="40000"/>
                  </a:srgbClr>
                </a:solidFill>
              </a:ln>
            </c:spPr>
          </c:marker>
          <c:dLbls>
            <c:dLbl>
              <c:idx val="4"/>
              <c:spPr>
                <a:solidFill>
                  <a:srgbClr val="C0504D">
                    <a:lumMod val="20000"/>
                    <a:lumOff val="80000"/>
                  </a:srgbClr>
                </a:solidFill>
                <a:ln>
                  <a:solidFill>
                    <a:srgbClr val="C0504D">
                      <a:lumMod val="60000"/>
                      <a:lumOff val="40000"/>
                    </a:srgbClr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0504D">
                  <a:lumMod val="20000"/>
                  <a:lumOff val="80000"/>
                </a:srgbClr>
              </a:solidFill>
              <a:ln>
                <a:solidFill>
                  <a:srgbClr val="C0504D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Лист3!$B$26:$F$26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Лист3!$B$28:$F$28</c:f>
              <c:numCache>
                <c:formatCode>#,##0</c:formatCode>
                <c:ptCount val="5"/>
                <c:pt idx="0">
                  <c:v>1215713</c:v>
                </c:pt>
                <c:pt idx="1">
                  <c:v>1241117</c:v>
                </c:pt>
                <c:pt idx="2">
                  <c:v>1165623</c:v>
                </c:pt>
                <c:pt idx="3">
                  <c:v>1156618</c:v>
                </c:pt>
                <c:pt idx="4">
                  <c:v>1288806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D54-444C-92BC-F04EB4231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960432"/>
        <c:axId val="200960992"/>
      </c:lineChart>
      <c:catAx>
        <c:axId val="20096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ru-RU"/>
          </a:p>
        </c:txPr>
        <c:crossAx val="200960992"/>
        <c:crosses val="autoZero"/>
        <c:auto val="1"/>
        <c:lblAlgn val="ctr"/>
        <c:lblOffset val="100"/>
        <c:noMultiLvlLbl val="0"/>
      </c:catAx>
      <c:valAx>
        <c:axId val="200960992"/>
        <c:scaling>
          <c:orientation val="minMax"/>
          <c:min val="1500000"/>
        </c:scaling>
        <c:delete val="1"/>
        <c:axPos val="l"/>
        <c:numFmt formatCode="#,##0" sourceLinked="1"/>
        <c:majorTickMark val="out"/>
        <c:minorTickMark val="none"/>
        <c:tickLblPos val="none"/>
        <c:crossAx val="200960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395457478395996"/>
          <c:y val="0.90690384317138661"/>
          <c:w val="0.45209073887484436"/>
          <c:h val="9.3096156828614066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 b="1">
                <a:latin typeface="+mj-lt"/>
                <a:cs typeface="Times New Roman" pitchFamily="18" charset="0"/>
              </a:defRPr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Количество исследований  биопсийного  и  операционного  материала </a:t>
            </a:r>
          </a:p>
        </c:rich>
      </c:tx>
      <c:layout>
        <c:manualLayout>
          <c:xMode val="edge"/>
          <c:yMode val="edge"/>
          <c:x val="2.940336510186068E-2"/>
          <c:y val="0.13487063528888946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584546555514009E-2"/>
          <c:y val="0.15889770928230251"/>
          <c:w val="0.96883090688897366"/>
          <c:h val="0.64165787134762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Количество исследований  биопсийного  и  операционного  материала 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pPr algn="ctr" rtl="0">
                      <a:defRPr lang="ru-RU" sz="16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2 913 697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C76-4721-9948-A7214B8D16B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Лист3!$B$2:$F$2</c:f>
              <c:numCache>
                <c:formatCode>#,##0</c:formatCode>
                <c:ptCount val="5"/>
                <c:pt idx="0">
                  <c:v>2866921</c:v>
                </c:pt>
                <c:pt idx="1">
                  <c:v>2879693</c:v>
                </c:pt>
                <c:pt idx="2">
                  <c:v>2914507</c:v>
                </c:pt>
                <c:pt idx="3" formatCode="General">
                  <c:v>2913697</c:v>
                </c:pt>
                <c:pt idx="4">
                  <c:v>3148350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76-4721-9948-A7214B8D1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271311328"/>
        <c:axId val="271311888"/>
        <c:axId val="0"/>
      </c:bar3DChart>
      <c:dateAx>
        <c:axId val="27131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ru-RU"/>
          </a:p>
        </c:txPr>
        <c:crossAx val="271311888"/>
        <c:crosses val="autoZero"/>
        <c:auto val="0"/>
        <c:lblOffset val="100"/>
        <c:baseTimeUnit val="days"/>
      </c:dateAx>
      <c:valAx>
        <c:axId val="27131188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271311328"/>
        <c:crossesAt val="2018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79746835443132E-2"/>
          <c:y val="2.4390243902439042E-3"/>
          <c:w val="0.91455696202531556"/>
          <c:h val="0.880487804878048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56938">
              <a:solidFill>
                <a:srgbClr val="FF9999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6227937438920993E-2"/>
                  <c:y val="-8.591918766212243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600">
                        <a:latin typeface="+mn-lt"/>
                      </a:rPr>
                      <a:t>17,5</a:t>
                    </a:r>
                  </a:p>
                </c:rich>
              </c:tx>
              <c:spPr>
                <a:noFill/>
                <a:ln w="37959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669041102807055E-2"/>
                  <c:y val="5.5300338021055384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/>
                      <a:t>16,0</a:t>
                    </a:r>
                  </a:p>
                </c:rich>
              </c:tx>
              <c:spPr>
                <a:noFill/>
                <a:ln w="37959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375967551503849E-2"/>
                  <c:y val="6.0178386801543124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/>
                      <a:t>16,0</a:t>
                    </a:r>
                  </a:p>
                </c:rich>
              </c:tx>
              <c:spPr>
                <a:noFill/>
                <a:ln w="37959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234792734377206E-2"/>
                  <c:y val="-6.1447534004685812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/>
                      <a:t>18,0</a:t>
                    </a:r>
                  </a:p>
                </c:rich>
              </c:tx>
              <c:spPr>
                <a:noFill/>
                <a:ln w="37959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106276145098972E-2"/>
                  <c:y val="-6.0081777045134434E-2"/>
                </c:manualLayout>
              </c:layout>
              <c:tx>
                <c:rich>
                  <a:bodyPr/>
                  <a:lstStyle/>
                  <a:p>
                    <a:pPr>
                      <a:defRPr sz="1494" b="1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>
                        <a:latin typeface="+mn-lt"/>
                      </a:rPr>
                      <a:t>17,4</a:t>
                    </a:r>
                  </a:p>
                </c:rich>
              </c:tx>
              <c:spPr>
                <a:noFill/>
                <a:ln w="37959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382719187200414E-2"/>
                  <c:y val="3.34303581068455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16,5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583316521973159E-2"/>
                  <c:y val="-5.71874436160357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17,2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530749299783148E-2"/>
                  <c:y val="4.12027403164318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16,3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5478182077593692E-2"/>
                  <c:y val="-6.99191142040953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16,9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1096500931353351E-2"/>
                  <c:y val="4.75279558114689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16,2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355026282308777E-2"/>
                  <c:y val="4.75279558114689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16,2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4991366486974533E-2"/>
                  <c:y val="-7.082973228180447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17,3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9027406859721341E-2"/>
                  <c:y val="5.46823796292175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15,2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5721675080569802E-2"/>
                  <c:y val="-8.55451182212532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16,8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3.4702363077085412E-3"/>
                  <c:y val="4.50889314212255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16,2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6.1768335710607906E-2"/>
                  <c:y val="-7.09923816347879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16,3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4158806463101926E-2"/>
                  <c:y val="-6.07809750349574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16,1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3.5599910126988259E-2"/>
                  <c:y val="4.69101675766436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15,4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2.9635950499735539E-2"/>
                  <c:y val="-7.61143193662439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14,8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3.3165661758558264E-2"/>
                  <c:y val="4.56742507929676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13,8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2.5619423650293186E-2"/>
                  <c:y val="-7.18540588205815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5.6609916731622844E-3"/>
                  <c:y val="-2.74964809143490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13,8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5.780008330964123E-3"/>
                  <c:y val="-3.46021339971946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12,1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1.0891998070799552E-2"/>
                  <c:y val="-6.12199822019914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10,4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1.758626629164832E-2"/>
                  <c:y val="-5.65045827744866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9,4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5.4635729730676983E-4"/>
                  <c:y val="-3.61630091728120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8,5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5.1318842455607486E-2"/>
                  <c:y val="-2.0266818645930006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</a:rPr>
                      <a:t>7,0</a:t>
                    </a:r>
                  </a:p>
                </c:rich>
              </c:tx>
              <c:spPr>
                <a:noFill/>
                <a:ln w="37959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393-4D64-B303-43944629AE4F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1.4481268422282909E-2"/>
                  <c:y val="4.9702863317126263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28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28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Arial"/>
                        <a:cs typeface="Arial"/>
                      </a:rPr>
                      <a:t>6,6%</a:t>
                    </a:r>
                  </a:p>
                </c:rich>
              </c:tx>
              <c:spPr>
                <a:noFill/>
                <a:ln w="3795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A393-4D64-B303-43944629AE4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7959">
                <a:noFill/>
              </a:ln>
            </c:spPr>
            <c:txPr>
              <a:bodyPr/>
              <a:lstStyle/>
              <a:p>
                <a:pPr>
                  <a:defRPr sz="149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Sheet1!$B$1:$AC$1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Sheet1!$B$2:$AC$2</c:f>
              <c:numCache>
                <c:formatCode>0.00%</c:formatCode>
                <c:ptCount val="28"/>
                <c:pt idx="0">
                  <c:v>0.17500000000000004</c:v>
                </c:pt>
                <c:pt idx="1">
                  <c:v>0.16</c:v>
                </c:pt>
                <c:pt idx="2">
                  <c:v>0.16</c:v>
                </c:pt>
                <c:pt idx="3">
                  <c:v>0.18000000000000024</c:v>
                </c:pt>
                <c:pt idx="4">
                  <c:v>0.17400000000000004</c:v>
                </c:pt>
                <c:pt idx="5">
                  <c:v>0.16500000000000001</c:v>
                </c:pt>
                <c:pt idx="6">
                  <c:v>0.17200000000000001</c:v>
                </c:pt>
                <c:pt idx="7">
                  <c:v>0.16300000000000001</c:v>
                </c:pt>
                <c:pt idx="8">
                  <c:v>0.16900000000000001</c:v>
                </c:pt>
                <c:pt idx="9">
                  <c:v>0.16200000000000001</c:v>
                </c:pt>
                <c:pt idx="10">
                  <c:v>0.16200000000000001</c:v>
                </c:pt>
                <c:pt idx="11">
                  <c:v>0.17300000000000001</c:v>
                </c:pt>
                <c:pt idx="12">
                  <c:v>0.15200000000000041</c:v>
                </c:pt>
                <c:pt idx="13">
                  <c:v>0.16800000000000001</c:v>
                </c:pt>
                <c:pt idx="14">
                  <c:v>0.16200000000000001</c:v>
                </c:pt>
                <c:pt idx="15">
                  <c:v>0.16300000000000001</c:v>
                </c:pt>
                <c:pt idx="16">
                  <c:v>0.161</c:v>
                </c:pt>
                <c:pt idx="17">
                  <c:v>0.15400000000000041</c:v>
                </c:pt>
                <c:pt idx="18">
                  <c:v>0.14800000000000021</c:v>
                </c:pt>
                <c:pt idx="19">
                  <c:v>0.13800000000000001</c:v>
                </c:pt>
                <c:pt idx="20" formatCode="0%">
                  <c:v>0.14000000000000001</c:v>
                </c:pt>
                <c:pt idx="21">
                  <c:v>0.13800000000000001</c:v>
                </c:pt>
                <c:pt idx="22">
                  <c:v>0.12100000000000002</c:v>
                </c:pt>
                <c:pt idx="23">
                  <c:v>0.10400000000000002</c:v>
                </c:pt>
                <c:pt idx="24">
                  <c:v>9.4000000000000028E-2</c:v>
                </c:pt>
                <c:pt idx="25">
                  <c:v>8.5000000000000006E-2</c:v>
                </c:pt>
                <c:pt idx="26">
                  <c:v>7.0000000000000021E-2</c:v>
                </c:pt>
                <c:pt idx="27">
                  <c:v>6.6000000000000003E-2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C-A393-4D64-B303-43944629AE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3881280"/>
        <c:axId val="275966784"/>
      </c:lineChart>
      <c:catAx>
        <c:axId val="263881280"/>
        <c:scaling>
          <c:orientation val="minMax"/>
        </c:scaling>
        <c:delete val="0"/>
        <c:axPos val="b"/>
        <c:majorGridlines>
          <c:spPr>
            <a:ln w="18979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18979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134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75966784"/>
        <c:crossesAt val="0.05"/>
        <c:auto val="0"/>
        <c:lblAlgn val="ctr"/>
        <c:lblOffset val="100"/>
        <c:tickLblSkip val="1"/>
        <c:tickMarkSkip val="1"/>
        <c:noMultiLvlLbl val="0"/>
      </c:catAx>
      <c:valAx>
        <c:axId val="275966784"/>
        <c:scaling>
          <c:orientation val="minMax"/>
          <c:max val="0.2"/>
          <c:min val="0.05"/>
        </c:scaling>
        <c:delete val="1"/>
        <c:axPos val="l"/>
        <c:majorGridlines>
          <c:spPr>
            <a:ln w="18979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one"/>
        <c:crossAx val="263881280"/>
        <c:crosses val="autoZero"/>
        <c:crossBetween val="midCat"/>
        <c:majorUnit val="2.0000000000000011E-2"/>
        <c:minorUnit val="1.0000000000000005E-2"/>
      </c:valAx>
      <c:spPr>
        <a:noFill/>
        <a:ln w="1897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9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9EFBA-C53E-49F3-9D2D-AA5B334E9E35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E15EC-6129-4D41-A58E-54C8B230F8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39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8 октября 2019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E15EC-6129-4D41-A58E-54C8B230F8B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60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Биопсийные исследования должны проводиться на современном высокотехнологическом уровне и требуют обеспечения дорогостоящим оборудованием.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56BDD-D7EA-47E8-95CB-0FA9566A7D1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9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D0593-AD0B-4694-ABBF-9DAE04C663C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1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D93D33-63C4-4F38-BADD-9E93D2BD2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F0DDB26-4BEF-45BD-B3E4-3F5DA18C0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D188D5-5D53-40C8-9B45-B41FEFA5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4B22-1FE2-4B15-8CA0-F81B134B9668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10E37C-B3A2-4931-A998-1A3932D9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196272-C783-4E7F-BE52-BE0E0F4B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695E-524E-49EC-AF4A-2EB4C4DDBA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93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BB85BC-8B30-4055-98B3-5E430290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8AA9684-880B-4ED2-AC29-CAC11168E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A3253B-C82A-433A-9077-9B38BB4E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4B22-1FE2-4B15-8CA0-F81B134B9668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2C96D4-77C7-478E-87CD-F89EE4D3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AA7388-5485-40F1-BC6D-F506DCE0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695E-524E-49EC-AF4A-2EB4C4DDBA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0415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CAF534-5F71-47A4-ACA7-15E2A208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155F46-DA13-4978-A056-4E3214620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C645795-6DBC-4262-B82C-D7700D8B6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1DB67E0-2959-4762-8D25-A25DD1D1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1072516-C9C7-4D92-9C59-A3CA9913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519EF5D-9F4F-469F-89CD-0034D9E6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0A1AD-48F4-4F7F-B3BB-0617B56716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5226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EB5639-BD32-4B7A-8478-3B459B58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7172DB2-1CF8-4267-BD39-6CFF4408B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CC3FFF2-69B2-467E-AE38-A832D0957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3787FEC-FEB8-407C-B9B7-2608D43C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922F999-6C7C-454A-9F44-D446AF5A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E35A387-928B-4B9A-96F5-5F500BAF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9F556-FB90-48E0-B24C-62AFBC247B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4825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67B190-0E0A-4756-A68C-B2C64B30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1B24DD3-F7DF-4E72-B2AA-E057EBB3F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1674EE-DAE4-47DE-8255-F051BAB5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FF18E0-B7CF-4C5B-A72D-54C9A76C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0F76AF-A47E-4292-9862-FEC7A49B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983F-D711-4D8A-A012-A8CEB737A8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04095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A3566F4-BE7C-4249-8EEA-60658EB88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0E2491D-FA2C-44B8-9557-9ADB5D7C0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1D4959-A423-4A43-BCD3-DC5A104C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606748-F1EF-4F72-820A-E6F96587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16FDE6-F509-4439-8845-CC48B290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CD396-BE94-4EE9-82E0-D559CD889F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8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B81863F-67B7-4981-909A-67E995536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D05215A-0EDB-4F7F-9095-A4D538E3F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5C5DC7-815C-4013-96B3-E7E69EF4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4B22-1FE2-4B15-8CA0-F81B134B9668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D14450-4B5B-445D-8A65-5036699B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257376-4F5D-4C6A-A71F-07B96F28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695E-524E-49EC-AF4A-2EB4C4DDBA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34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445E2-9F85-4843-AAB5-C55166281C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B1B2-B2BC-4C80-885C-44E8DA92E9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29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36DD-5CAA-4E3F-9D5F-3D8250ABC8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EF11-3B4E-40EC-8F3E-6819252D0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441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BA9A-5E67-4289-96AF-67BCB68BDE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D62DF-DBE1-4997-8672-552A61EFAD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487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ABCA6-BA19-4890-A1F1-6A29BBC886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20784-0257-4143-BEDF-7E85C9B72A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498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B716-F82C-4A89-AB65-B4BE3598BC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A863-B1E5-4AEE-9453-C1B572E027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678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37E7-2D19-4D3A-952E-C088FA751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5738-8115-4A0E-A9F6-81CCE63955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445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9778-307F-45C1-9526-FE7486E787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AD41-E706-4BC8-B74F-5F7391C929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109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CC34-0A83-4E7F-8D44-233859ABD4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AECD-6712-49D6-9F7D-2B0EB96C91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70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FCD33A-776E-4B74-81CA-846561E2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C5EBFE-1048-4772-8DF7-AD67811F7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5C99F9-C6C9-4C39-BDC0-115B1BD6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4B22-1FE2-4B15-8CA0-F81B134B9668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C76B1E-C193-4A80-A2D8-25576C4C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2775F4-BD6F-4CA4-AE4E-066EEB66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695E-524E-49EC-AF4A-2EB4C4DDBA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66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EE02-EDD0-46DC-B3D1-55179456D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22DD1-831E-4BFD-ADE9-AD77A323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617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F215-9EFE-4313-88F6-56D6A0A075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0B94-9B49-4221-8A19-973939B579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796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1BE1C-1DA5-49FE-A661-36F590BA0A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5D19-E7ED-4B02-9E9E-891737A02A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802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D10B-E1D5-49D5-AAAF-A659D1961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50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235-91FC-B541-AAF0-5E6619DB18F3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087-6D0A-E14F-9F0F-1B1D58151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406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235-91FC-B541-AAF0-5E6619DB18F3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087-6D0A-E14F-9F0F-1B1D58151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094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235-91FC-B541-AAF0-5E6619DB18F3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087-6D0A-E14F-9F0F-1B1D58151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701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235-91FC-B541-AAF0-5E6619DB18F3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087-6D0A-E14F-9F0F-1B1D58151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776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235-91FC-B541-AAF0-5E6619DB18F3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087-6D0A-E14F-9F0F-1B1D58151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059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235-91FC-B541-AAF0-5E6619DB18F3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087-6D0A-E14F-9F0F-1B1D58151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42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5E81BB-B2D4-43CA-9C36-DB4D2B28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DB362F-0497-4305-939D-41DF36B80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2C0603-9B3F-4E58-8D1E-EA303009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4B22-1FE2-4B15-8CA0-F81B134B9668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57CCB9-0CE1-41B3-936E-967E4B64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F3C360-3489-4E4C-BE22-1A132872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695E-524E-49EC-AF4A-2EB4C4DDBA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670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235-91FC-B541-AAF0-5E6619DB18F3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087-6D0A-E14F-9F0F-1B1D58151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813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235-91FC-B541-AAF0-5E6619DB18F3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087-6D0A-E14F-9F0F-1B1D58151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483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235-91FC-B541-AAF0-5E6619DB18F3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087-6D0A-E14F-9F0F-1B1D58151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787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235-91FC-B541-AAF0-5E6619DB18F3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087-6D0A-E14F-9F0F-1B1D58151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188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235-91FC-B541-AAF0-5E6619DB18F3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087-6D0A-E14F-9F0F-1B1D58151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188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1CB4FE-996F-4DC5-8EC8-671B9C387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0450F4B-B359-4E6C-97E7-D9BE48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5A76BE-AC66-458A-BB5B-D77090B1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33F1-58DD-4E10-B63C-D3A36CC3BB9E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64CD9D-E6D6-4955-8421-D61FFCDA6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58E2E9-B013-4339-A1AA-E8543B3F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635-3601-49C0-9521-85CD304FFF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607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74B8F1-F2E5-4516-9CB3-F1872DC1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89D55D-26A9-42F9-A605-0B66F3FAE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0B0E54-FA22-483F-AA84-40C8ECEA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33F1-58DD-4E10-B63C-D3A36CC3BB9E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A52C84-6B83-480C-9DF9-55E90772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AC889B-6D2E-4AE0-8547-CE88BFCB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635-3601-49C0-9521-85CD304FFF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050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61C901-13F7-40CD-9277-418571F5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9821FE2-2E8E-40BB-8009-A89EF02E4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85154B-B1AD-49AE-832C-0F33A551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33F1-58DD-4E10-B63C-D3A36CC3BB9E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2B0ED3-C5A4-4EDA-B9E2-882A656C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D5FF26-DCE7-4246-8E52-75D7F532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635-3601-49C0-9521-85CD304FFF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80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9B5E2C-EF48-4678-AA9A-09E5692A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CD71B2-B004-49C5-B45E-2D85CA1A1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5259F06-6E20-4D15-BC2A-E57B9F2E4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24DD97-E70F-4ABC-8024-A30371EE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33F1-58DD-4E10-B63C-D3A36CC3BB9E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069002-A565-442A-9A6A-F1591F6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A095B93-8048-4A80-98B6-77EC6E50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635-3601-49C0-9521-85CD304FFF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793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00B400-4F3A-4912-B8C4-8E72D7D7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879FF41-B25B-4D5B-9CD4-357314E45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69D9EE3-A90E-4DBF-902C-1CC3FF6AE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7A68BE8-F416-46F5-95BA-F7BEC5162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3D02CF6-EEAB-4467-A834-25613C4B3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4EA912F-D691-425E-97DA-A2E5164B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33F1-58DD-4E10-B63C-D3A36CC3BB9E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2DC9CF1-8961-4955-B2D3-54D60CC4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2DD112D-56DA-40F7-88C4-D04FA383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635-3601-49C0-9521-85CD304FFF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52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562672-022F-46F5-AF6C-D29D06D7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E25CAF4-ADFD-4DB1-A1AE-9A30FED6F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A48F6F8-E7ED-4879-B24E-B5CA9A7D5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6D77461-2D03-4662-86AA-2EC7953A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4B22-1FE2-4B15-8CA0-F81B134B9668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AA00BD6-911A-46A9-853F-619BF67E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CE730BA-A1DF-4A5B-84C3-31C72B82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695E-524E-49EC-AF4A-2EB4C4DDBA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354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901639-6FDC-4CA7-B812-28D5BBDF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EB6ED14-F515-4720-8483-1CFAB7DF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33F1-58DD-4E10-B63C-D3A36CC3BB9E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59E6F4B-A888-4757-97EE-601EE0A6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F3E4D09-7651-4D71-B7CA-0C0FBD98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635-3601-49C0-9521-85CD304FFF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885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AA9534B-5E02-4D5B-A5AD-37E27D8C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33F1-58DD-4E10-B63C-D3A36CC3BB9E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F48DB5B-E8E0-40ED-85A4-E44C90E1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F8D543A-1FCC-47E9-8CA6-3A9B5694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635-3601-49C0-9521-85CD304FFF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067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CFD776-E383-4A33-B36F-588C6788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3049D1-F975-417F-9C12-7A5518688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3795A9D-21B3-46BD-B551-577730469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0A28641-B7EE-4B5A-BDD1-7DA021F7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33F1-58DD-4E10-B63C-D3A36CC3BB9E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D1BD563-27BB-4B72-A983-F3597828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F3B863-838C-4EC5-87D1-75D0502D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635-3601-49C0-9521-85CD304FFF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547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1093F7-4BC7-4D8C-908D-A7DEC7823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CB3D5D5-33C1-455E-AA32-8371EDA7C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3E0D5EF-88DE-499E-B8A3-7DBABB366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65A7B4A-8C0F-4EC8-8C74-839CD4DC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33F1-58DD-4E10-B63C-D3A36CC3BB9E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EEB1C04-94CE-4D5D-A9AA-914470C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C407D2-5C47-40F8-B6A8-88007735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635-3601-49C0-9521-85CD304FFF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31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4E66EF-4905-456A-8731-EC027ED7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0F5D424-8D53-48AB-920D-152C7D71D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D92204-8794-43EE-9605-56617890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33F1-58DD-4E10-B63C-D3A36CC3BB9E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406594-7167-4846-B4E8-8B6BA240F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B3AF21-DCFB-4B3E-9911-7EADC8C1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635-3601-49C0-9521-85CD304FFF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588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497C183-1D32-40E5-892E-5CD624FB1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EF3EFD4-40C0-4FAE-934D-CB3C2C6B9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C7B3FA-1008-46C1-BB6C-CFBAAE39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33F1-58DD-4E10-B63C-D3A36CC3BB9E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6458C3-3F89-4180-9018-557659A38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D2CBA4-4BBC-458D-9BA6-D90149F1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635-3601-49C0-9521-85CD304FFF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236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DA99-B545-4465-AB9A-D95590EA126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7548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EBCD4-9328-4E86-AB47-04E99310101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99119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57E78-4B98-4382-B608-3CBE346171B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667438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BC917-2FF4-4A18-AFC4-FFD74448FA3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427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E702D4-0946-4BC9-B207-E8761541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42E4048-06F8-42BD-AC9B-4A2F61C82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D8FF8F6-B9EB-4B16-BE11-17DBB4EA4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E411F3C-A760-4AD5-AA76-10930FA33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671BC49-65F7-4436-BA1F-F322134B0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6A64BC3-35F5-48ED-90AA-14774DA2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4B22-1FE2-4B15-8CA0-F81B134B9668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6647D7B-296C-4988-9718-E6582A23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C866B33-0858-4344-B16C-44736E941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695E-524E-49EC-AF4A-2EB4C4DDBA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794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23E15-2321-4823-9E40-95FFF623FAD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7160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86C8C-EAB4-4E60-9330-CD18847328B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35866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D0E4F-0E30-4BD5-8F69-EAF60EBB294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9664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AA29C-1758-4B58-80C5-8F60B7723C0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0564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6089A-4CC4-4700-AB79-D81E045C8EA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64123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A9A4D-DEE1-41FE-832F-70207870F63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1945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7AA1A-AEAA-4D7A-B638-90AE7556B8D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889417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 dirty="0">
              <a:sym typeface="Iowan Old Style Roman"/>
            </a:endParaRPr>
          </a:p>
        </p:txBody>
      </p:sp>
      <p:sp>
        <p:nvSpPr>
          <p:cNvPr id="22" name="Shape 22"/>
          <p:cNvSpPr>
            <a:spLocks noGrp="1"/>
          </p:cNvSpPr>
          <p:nvPr>
            <p:ph type="body" sz="half" idx="14"/>
          </p:nvPr>
        </p:nvSpPr>
        <p:spPr>
          <a:xfrm>
            <a:off x="0" y="3810000"/>
            <a:ext cx="12192000" cy="25400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5"/>
          </p:nvPr>
        </p:nvSpPr>
        <p:spPr>
          <a:xfrm>
            <a:off x="508001" y="5359401"/>
            <a:ext cx="11176001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3911600"/>
            <a:ext cx="11176000" cy="155575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6413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08000" y="5397500"/>
            <a:ext cx="11176000" cy="8636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300"/>
              </a:spcBef>
              <a:buSzTx/>
              <a:buFontTx/>
              <a:buNone/>
              <a:defRPr sz="2625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85725" algn="r">
              <a:lnSpc>
                <a:spcPct val="70000"/>
              </a:lnSpc>
              <a:spcBef>
                <a:spcPts val="300"/>
              </a:spcBef>
              <a:buSzTx/>
              <a:buFontTx/>
              <a:buNone/>
              <a:defRPr sz="2625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171450" algn="r">
              <a:lnSpc>
                <a:spcPct val="70000"/>
              </a:lnSpc>
              <a:spcBef>
                <a:spcPts val="300"/>
              </a:spcBef>
              <a:buSzTx/>
              <a:buFontTx/>
              <a:buNone/>
              <a:defRPr sz="2625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257175" algn="r">
              <a:lnSpc>
                <a:spcPct val="70000"/>
              </a:lnSpc>
              <a:spcBef>
                <a:spcPts val="300"/>
              </a:spcBef>
              <a:buSzTx/>
              <a:buFontTx/>
              <a:buNone/>
              <a:defRPr sz="2625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342900" algn="r">
              <a:lnSpc>
                <a:spcPct val="70000"/>
              </a:lnSpc>
              <a:spcBef>
                <a:spcPts val="300"/>
              </a:spcBef>
              <a:buSzTx/>
              <a:buFontTx/>
              <a:buNone/>
              <a:defRPr sz="2625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2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>
              <a:defRPr/>
            </a:pPr>
            <a:fld id="{1671142E-244D-4FFA-80F8-261580007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8964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C0C5-A450-46EB-A237-D8DB9678A12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7DA6-A61E-4DF2-84DC-72501A8D3C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5362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C0C5-A450-46EB-A237-D8DB9678A12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7DA6-A61E-4DF2-84DC-72501A8D3C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36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078E7D-6EC0-47C8-B99E-C3332423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6C9211F-7422-4A34-8EAE-4758A242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4B22-1FE2-4B15-8CA0-F81B134B9668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D2076F2-6C30-42D7-8A07-159E3FE1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FFFECFE-F82D-4320-9DBB-EA128CBD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695E-524E-49EC-AF4A-2EB4C4DDBA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0754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C0C5-A450-46EB-A237-D8DB9678A12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7DA6-A61E-4DF2-84DC-72501A8D3C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777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C0C5-A450-46EB-A237-D8DB9678A12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7DA6-A61E-4DF2-84DC-72501A8D3C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17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C0C5-A450-46EB-A237-D8DB9678A12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7DA6-A61E-4DF2-84DC-72501A8D3C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283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C0C5-A450-46EB-A237-D8DB9678A12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7DA6-A61E-4DF2-84DC-72501A8D3C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09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C0C5-A450-46EB-A237-D8DB9678A12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7DA6-A61E-4DF2-84DC-72501A8D3C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1505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C0C5-A450-46EB-A237-D8DB9678A12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7DA6-A61E-4DF2-84DC-72501A8D3C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823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C0C5-A450-46EB-A237-D8DB9678A12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7DA6-A61E-4DF2-84DC-72501A8D3C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221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C0C5-A450-46EB-A237-D8DB9678A12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7DA6-A61E-4DF2-84DC-72501A8D3C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5510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C0C5-A450-46EB-A237-D8DB9678A12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7DA6-A61E-4DF2-84DC-72501A8D3C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2039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D10B-E1D5-49D5-AAAF-A659D1961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9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6E17182-696C-47FB-BE64-DD4C2F28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4B22-1FE2-4B15-8CA0-F81B134B9668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F52D958-AEC3-4BA8-9FC1-D4D3EC0F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551A83F-DD09-48CB-9CD5-E832334B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695E-524E-49EC-AF4A-2EB4C4DDBA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2811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1F0A-6C78-4F48-AACE-8768C9BA2140}" type="datetimeFigureOut">
              <a:rPr lang="ru-RU" smtClean="0"/>
              <a:pPr/>
              <a:t>08.10.2019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6478-8011-457A-8C72-F95E614AF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9510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1F0A-6C78-4F48-AACE-8768C9BA2140}" type="datetimeFigureOut">
              <a:rPr lang="ru-RU" smtClean="0"/>
              <a:pPr/>
              <a:t>08.10.2019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6478-8011-457A-8C72-F95E614AF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853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1F0A-6C78-4F48-AACE-8768C9BA2140}" type="datetimeFigureOut">
              <a:rPr lang="ru-RU" smtClean="0"/>
              <a:pPr/>
              <a:t>08.10.2019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6478-8011-457A-8C72-F95E614AF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670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1F0A-6C78-4F48-AACE-8768C9BA2140}" type="datetimeFigureOut">
              <a:rPr lang="ru-RU" smtClean="0"/>
              <a:pPr/>
              <a:t>08.10.2019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6478-8011-457A-8C72-F95E614AF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9917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1F0A-6C78-4F48-AACE-8768C9BA2140}" type="datetimeFigureOut">
              <a:rPr lang="ru-RU" smtClean="0"/>
              <a:pPr/>
              <a:t>08.10.2019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6478-8011-457A-8C72-F95E614AF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1352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1F0A-6C78-4F48-AACE-8768C9BA2140}" type="datetimeFigureOut">
              <a:rPr lang="ru-RU" smtClean="0"/>
              <a:pPr/>
              <a:t>08.10.2019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6478-8011-457A-8C72-F95E614AF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3301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1F0A-6C78-4F48-AACE-8768C9BA2140}" type="datetimeFigureOut">
              <a:rPr lang="ru-RU" smtClean="0"/>
              <a:pPr/>
              <a:t>08.10.2019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6478-8011-457A-8C72-F95E614AF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2462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1F0A-6C78-4F48-AACE-8768C9BA2140}" type="datetimeFigureOut">
              <a:rPr lang="ru-RU" smtClean="0"/>
              <a:pPr/>
              <a:t>08.10.2019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6478-8011-457A-8C72-F95E614AF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2862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1F0A-6C78-4F48-AACE-8768C9BA2140}" type="datetimeFigureOut">
              <a:rPr lang="ru-RU" smtClean="0"/>
              <a:pPr/>
              <a:t>08.10.2019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6478-8011-457A-8C72-F95E614AF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2648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1F0A-6C78-4F48-AACE-8768C9BA2140}" type="datetimeFigureOut">
              <a:rPr lang="ru-RU" smtClean="0"/>
              <a:pPr/>
              <a:t>08.10.2019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6478-8011-457A-8C72-F95E614AF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43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20925A-8468-4584-863A-2FB418D3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5A70B1-34A5-47AA-BEA7-529876746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4C0AAA8-4B18-413C-83A8-DEB48BEFA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FCC6C6E-7E76-4BB4-B7B3-91306187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4B22-1FE2-4B15-8CA0-F81B134B9668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E0AE132-1E69-426E-807C-423B1741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C18551-5141-4BA8-9153-994F5253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695E-524E-49EC-AF4A-2EB4C4DDBA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456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1F0A-6C78-4F48-AACE-8768C9BA2140}" type="datetimeFigureOut">
              <a:rPr lang="ru-RU" smtClean="0"/>
              <a:pPr/>
              <a:t>08.10.2019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6478-8011-457A-8C72-F95E614AF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635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0" y="6152202"/>
            <a:ext cx="12192000" cy="600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" y="6152200"/>
            <a:ext cx="562705" cy="60024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882107" y="6152199"/>
            <a:ext cx="9575247" cy="60024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1" y="0"/>
            <a:ext cx="12201668" cy="702892"/>
          </a:xfrm>
          <a:prstGeom prst="rect">
            <a:avLst/>
          </a:prstGeom>
          <a:solidFill>
            <a:srgbClr val="2F4858">
              <a:alpha val="80000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96901" y="2908"/>
            <a:ext cx="10860455" cy="70289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ru-RU" sz="20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grpSp>
        <p:nvGrpSpPr>
          <p:cNvPr id="2" name="Группа 11"/>
          <p:cNvGrpSpPr/>
          <p:nvPr userDrawn="1"/>
        </p:nvGrpSpPr>
        <p:grpSpPr>
          <a:xfrm>
            <a:off x="1" y="6224616"/>
            <a:ext cx="457199" cy="457200"/>
            <a:chOff x="4523662" y="756799"/>
            <a:chExt cx="858676" cy="85867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523662" y="756799"/>
              <a:ext cx="858676" cy="8586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800" dirty="0"/>
            </a:p>
          </p:txBody>
        </p:sp>
        <p:pic>
          <p:nvPicPr>
            <p:cNvPr id="14" name="Изображение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3" y="889453"/>
              <a:ext cx="590017" cy="590017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 userDrawn="1"/>
        </p:nvSpPr>
        <p:spPr>
          <a:xfrm>
            <a:off x="11734669" y="6224616"/>
            <a:ext cx="457200" cy="457200"/>
          </a:xfrm>
          <a:prstGeom prst="rect">
            <a:avLst/>
          </a:prstGeom>
          <a:solidFill>
            <a:srgbClr val="2F485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fld id="{D1112658-1978-3A46-900F-1097CD17B0EF}" type="slidenum">
              <a:rPr lang="ru-RU" sz="1600" b="0" smtClean="0">
                <a:latin typeface="Century Gothic" charset="0"/>
                <a:ea typeface="Century Gothic" charset="0"/>
                <a:cs typeface="Century Gothic" charset="0"/>
              </a:rPr>
              <a:pPr lvl="0" algn="ctr"/>
              <a:t>‹#›</a:t>
            </a:fld>
            <a:endParaRPr lang="ru-RU" sz="1600" b="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5" y="6113769"/>
            <a:ext cx="1406543" cy="69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42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76">
          <p15:clr>
            <a:srgbClr val="FBAE40"/>
          </p15:clr>
        </p15:guide>
        <p15:guide id="3" pos="5864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A5C3A9-C921-4F28-9040-B51D16EDC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D450C6F-ADAD-4ACC-99CC-063098646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FEDDF7-D4E3-41BF-B6C4-ABBEF21B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3288-31C5-465F-A365-4D80981BDC67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ED6FC3-2BBC-4E17-BF88-AFB996F4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1DC456-B956-4008-81E3-D55A8AED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FCC4-D2AF-4F4A-AB5B-188316613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9002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25193A-CF8B-4877-BBE7-67840CD3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73DC6C-CD31-4CDC-9C26-4B57DD5E5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15AC05-4173-4589-9892-13EB0731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3288-31C5-465F-A365-4D80981BDC67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AD44DB-01F7-471F-9E7C-595C2687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7346B9-30EA-431E-984D-999AF7BB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FCC4-D2AF-4F4A-AB5B-188316613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68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D895EB-3DED-4872-98D9-1548E976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7E0B67-AA23-484E-8005-906568329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C210AB-82A7-4849-B1A1-4A60CA86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3288-31C5-465F-A365-4D80981BDC67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77ED40-F413-461A-B04B-A888E6030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47A195-A76B-4A17-BF3D-DFD4E11D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FCC4-D2AF-4F4A-AB5B-188316613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7584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BB7DF8-6F39-4F93-90E8-3B7F9736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BD7C3F-3319-493C-AF1D-DF6C83154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F0D8E6-01E4-44A1-82D9-079337AEB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134EB64-9106-4ACB-8E21-97BB1358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3288-31C5-465F-A365-4D80981BDC67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8939D50-36D5-4486-AD41-08FAE4F6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8C11AD-EB13-4EAC-BAA8-B7065B14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FCC4-D2AF-4F4A-AB5B-188316613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0137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C65E03-88D2-446A-9EEB-485D9D50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610E902-1598-4C57-B3DD-D9CFE5562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DE55F53-0A08-4290-9BE0-73E68648A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6DD54B3-A7F4-40B0-89B4-C3A884FB1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DDC7D84-8852-432C-9DE3-A911D2727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9458D27-A0F7-46F3-BB9E-3B939F4E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3288-31C5-465F-A365-4D80981BDC67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FCB1FD7-CC33-445C-89F9-7689B225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193E07F-8277-44B9-9F5F-7E8FE80E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FCC4-D2AF-4F4A-AB5B-188316613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5908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AB9F13-61D5-4ECC-948E-20E92CA4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2C28794-91DD-426B-AAF3-ED5C1890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3288-31C5-465F-A365-4D80981BDC67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DDF302C-2602-4948-9EB4-74E06BA7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164C095-1CC4-4CAD-BFFF-2F9587F8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FCC4-D2AF-4F4A-AB5B-188316613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8514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AC09B37-D410-4E8C-841C-3BA353CF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3288-31C5-465F-A365-4D80981BDC67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25ECFB8-3583-49B3-8F9D-E9B5790A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ABBD632-A0B1-4C40-80BE-070003CF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FCC4-D2AF-4F4A-AB5B-188316613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4469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13345D-1C0F-4BAC-A735-59FBF551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E5FA4C-E943-453A-BA7B-2E50B2C11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8EDDCA-774D-4233-A58B-4AA3C3F4F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89F7FAE-7918-40CC-8246-489BA5CB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3288-31C5-465F-A365-4D80981BDC67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AD3A2C8-E4F4-47B3-BCEE-98E6F562A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ECC8FC7-4704-44A1-A8C2-24153273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FCC4-D2AF-4F4A-AB5B-188316613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72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76D438-D306-4482-B777-99296026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93EEBE5-A9F0-4FA7-B7CE-717A465AD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966A88A-432B-4CF5-808E-6945EB5C1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E1BC1A-14A7-4784-9E8C-C7DE3118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4B22-1FE2-4B15-8CA0-F81B134B9668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C08F02C-C232-4B31-9B69-227CF7B7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B1359DF-7212-4435-8CCB-AE9629E0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695E-524E-49EC-AF4A-2EB4C4DDBA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1548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3F363F-360A-49CA-B27D-E61BF74A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22D5215-5D56-4DC1-B9EF-66373F4C2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ECDB5DF-F77D-46BF-98F4-5909875DC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64090CB-5F1F-402D-96FF-DD14D38F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3288-31C5-465F-A365-4D80981BDC67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69F7ED5-4856-4CDE-8672-2C8D6474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08CFE8-747C-412A-8334-7BFF9EC3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FCC4-D2AF-4F4A-AB5B-188316613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18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22F742-FC5E-4F67-9575-05E4782A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7E12B6C-B749-430B-AE0A-9E7166150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5AEEE8-A363-44D2-9916-8FA75531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3288-31C5-465F-A365-4D80981BDC67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A55E2F-912E-4979-9989-736EB32C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018965-AA0F-4B71-97CE-5F490E11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FCC4-D2AF-4F4A-AB5B-188316613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6032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387A5B6-0E77-4D7D-B8DF-BFBB44FB5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6745C74-F830-48BB-B9B9-C2023DF18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DCFD3D-AD05-4253-BBB4-82F6630F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3288-31C5-465F-A365-4D80981BDC67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360338-480F-41BE-9844-399F93BC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7FA25E-B7D0-4AE4-9D2C-6A56C093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FCC4-D2AF-4F4A-AB5B-188316613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0813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05A50B-3644-4603-891A-504D878BC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C696C29-B1C7-4A83-9032-29DE1CD12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046B2D-76F2-41DA-A72F-442B47ED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2BE059-FCAE-46EC-A4F2-B902818D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2C76C71-867A-42DE-A91F-2BA48EEE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4897-76EA-42FD-9D0D-115D8FDC74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48231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0BDB9B-C684-4FBF-9074-4213AA8A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3DD3B5-23FC-485B-949D-4E74A0968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70292B-8086-484F-A812-6256BB35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A4AE48-4B54-4C8D-848E-0F202B29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5781C9-5FD2-499B-876F-B3A0A06D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713BD-4969-4017-A114-4619FD288C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5456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B224D7-09F0-4B5F-8460-AE6FC58F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78A98F7-29B6-40CA-B27E-8EA0ACDCD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37E990-7EEB-479A-A57C-84FF1819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97712E-D3A9-4BF0-93B6-EB95E758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674A83-E1E0-4BB8-8738-4F171EB8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2750A-FD2E-495C-AD74-511D483259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9393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46ACCA-91C7-45BF-88C8-EB222595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7187C0-0C62-4FED-9CBA-00AEF2BE3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E74230D-3479-47A8-9EBE-CB993818F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A07880C-6959-4650-90C5-E0982431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E085A42-1CB1-4C39-8555-356DF627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8CEED41-45ED-4175-AD2C-683DC28E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65D92-0E68-406D-8F2A-6B8B3E1F5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5407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0C9CF8-6721-42C6-A2AB-FFBBADAA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5D6545-779A-476B-86AD-50B9E468E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7E8E952-7EF1-40C9-81B4-F48041660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0ED17B4-9E49-46DC-813A-B4764EFBF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2D1DA25-13AB-4BFA-86DB-F3ED71025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EF7A09E-CEFD-40A6-8743-D5AC218E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D8666C1-E22C-4E54-B761-3B34FC08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DB53E45-6AC6-4BE3-B09D-9520E74D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B1A0B-C04C-4F0F-870F-8508DDD997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91387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810721-1DDE-41E3-AC79-DD7E7EE26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074C44E-470D-4DD8-B89E-EDDF1A52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537982-7276-40BD-9F31-1378A9AB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429011-D56E-4714-8B0F-530FB09D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1677B-2C65-4014-960C-5DD525F42A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8135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148C085-C3B8-4706-B734-D6086459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3655FDC-89A9-4B88-B13A-6DCC9373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1332257-24F9-4C7F-B272-7EDCE76B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A9FA8-96D2-4694-A07B-E2838F1ABC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83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7A33D6-D50F-4249-9910-27050C1A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C3BDA4-75A1-4CDE-9B40-DB890670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AEC9B48-DBAD-4D28-9B12-24ABDCF78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84B22-1FE2-4B15-8CA0-F81B134B9668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B5433-A5AB-4945-BD48-918A5B930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ECE8C8-70B0-4632-8EF6-8A7DEA063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695E-524E-49EC-AF4A-2EB4C4DDBA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01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FB63C-E94F-43A4-ABF5-57E2C5A1C7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20E822-883F-40F9-A483-63D49E4FB8D6}" type="slidenum">
              <a:rPr 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5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13235-91FC-B541-AAF0-5E6619DB18F3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FF087-6D0A-E14F-9F0F-1B1D58151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08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B7A905-068B-4AFA-9EAF-E90E7172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1D41035-5E29-463B-8F69-7186B7B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DC3A2F-1D53-4859-A223-48CD62C8B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533F1-58DD-4E10-B63C-D3A36CC3BB9E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0F86C6-731E-452E-AA45-65560F588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2DB273-4D76-4CCB-BF83-2467490D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A635-3601-49C0-9521-85CD304FFF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83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779919E-43CF-4825-AA02-654096F4F40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1045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564">
              <a:schemeClr val="accent6">
                <a:lumMod val="60000"/>
                <a:lumOff val="40000"/>
              </a:schemeClr>
            </a:gs>
            <a:gs pos="29000">
              <a:srgbClr val="FFFFFF"/>
            </a:gs>
            <a:gs pos="0">
              <a:schemeClr val="accent1">
                <a:lumMod val="0"/>
                <a:lumOff val="100000"/>
              </a:schemeClr>
            </a:gs>
            <a:gs pos="78000">
              <a:schemeClr val="accent1">
                <a:lumMod val="0"/>
                <a:lumOff val="1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2C0C5-A450-46EB-A237-D8DB9678A12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7DA6-A61E-4DF2-84DC-72501A8D3C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38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17000"/>
            <a:lum/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A1F0A-6C78-4F48-AACE-8768C9BA2140}" type="datetimeFigureOut">
              <a:rPr lang="ru-RU" smtClean="0"/>
              <a:pPr/>
              <a:t>08.10.2019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6478-8011-457A-8C72-F95E614AF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10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609BCA-129F-4943-98CA-FB6517B1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FF8C791-B7ED-4915-85A0-406433D29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1907FA-4332-492D-952D-061CC6B97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63288-31C5-465F-A365-4D80981BDC67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E57B45-7006-421C-8AE6-F900E106E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A8320E-F8D3-4E69-8280-995E43C29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EFCC4-D2AF-4F4A-AB5B-188316613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68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96D2D46C-29F2-4D75-B20E-B25904345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351E3EF1-D4CE-4382-B79B-E2811B571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4424A441-4037-426F-8C86-4647E7CF0D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AF6B4DAA-C970-4668-90B7-B33765BEA5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853DAEBC-AE90-410C-A9E5-1F9B8F1D09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8B1DCA-743E-4F78-9D47-A67B35D29A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630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1CE396D-6CBD-47F0-B848-88A5811AD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B49C96-FA51-47D9-A73A-457673658328}"/>
              </a:ext>
            </a:extLst>
          </p:cNvPr>
          <p:cNvSpPr txBox="1"/>
          <p:nvPr/>
        </p:nvSpPr>
        <p:spPr>
          <a:xfrm>
            <a:off x="3804930" y="2286506"/>
            <a:ext cx="78948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Российское общество патологоанатомов</a:t>
            </a:r>
          </a:p>
          <a:p>
            <a:pPr algn="ctr"/>
            <a:r>
              <a:rPr lang="ru-RU" sz="2800" i="1" dirty="0"/>
              <a:t>опыт работы, предложения</a:t>
            </a:r>
            <a:endParaRPr lang="ru-RU" sz="4400" i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B920AA9-7720-4490-A2B6-2E81911992DA}"/>
              </a:ext>
            </a:extLst>
          </p:cNvPr>
          <p:cNvSpPr/>
          <p:nvPr/>
        </p:nvSpPr>
        <p:spPr>
          <a:xfrm>
            <a:off x="3689968" y="150674"/>
            <a:ext cx="81247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rgbClr val="0070C0"/>
                </a:solidFill>
                <a:effectLst/>
              </a:rPr>
              <a:t>V</a:t>
            </a:r>
            <a:r>
              <a:rPr lang="en-US" sz="3600" b="1" cap="none" spc="0" dirty="0">
                <a:ln/>
                <a:solidFill>
                  <a:srgbClr val="0070C0"/>
                </a:solidFill>
                <a:effectLst/>
              </a:rPr>
              <a:t>II</a:t>
            </a:r>
            <a:r>
              <a:rPr lang="ru-RU" sz="3600" b="1" cap="none" spc="0" dirty="0">
                <a:ln/>
                <a:solidFill>
                  <a:srgbClr val="0070C0"/>
                </a:solidFill>
                <a:effectLst/>
              </a:rPr>
              <a:t> Съезд</a:t>
            </a:r>
          </a:p>
          <a:p>
            <a:pPr algn="ctr"/>
            <a:r>
              <a:rPr lang="ru-RU" sz="3600" b="1" cap="none" spc="0" dirty="0">
                <a:ln/>
                <a:solidFill>
                  <a:srgbClr val="0070C0"/>
                </a:solidFill>
                <a:effectLst/>
              </a:rPr>
              <a:t>Союза медицинского сообщества</a:t>
            </a:r>
          </a:p>
          <a:p>
            <a:pPr algn="ctr"/>
            <a:r>
              <a:rPr lang="ru-RU" sz="3600" b="1" cap="none" spc="0" dirty="0">
                <a:ln/>
                <a:solidFill>
                  <a:srgbClr val="0070C0"/>
                </a:solidFill>
                <a:effectLst/>
              </a:rPr>
              <a:t> «Национальная Медицинская Палата»</a:t>
            </a:r>
            <a:endParaRPr lang="ru-RU" sz="40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3179ED5-0300-4232-9A36-C0C378EEF486}"/>
              </a:ext>
            </a:extLst>
          </p:cNvPr>
          <p:cNvSpPr txBox="1"/>
          <p:nvPr/>
        </p:nvSpPr>
        <p:spPr>
          <a:xfrm>
            <a:off x="6833508" y="5127171"/>
            <a:ext cx="51108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Кактурский Лев Владимирович</a:t>
            </a:r>
          </a:p>
          <a:p>
            <a:pPr algn="ctr"/>
            <a:r>
              <a:rPr lang="ru-RU" sz="2400" dirty="0"/>
              <a:t>президент РОП</a:t>
            </a:r>
          </a:p>
        </p:txBody>
      </p:sp>
    </p:spTree>
    <p:extLst>
      <p:ext uri="{BB962C8B-B14F-4D97-AF65-F5344CB8AC3E}">
        <p14:creationId xmlns:p14="http://schemas.microsoft.com/office/powerpoint/2010/main" val="6083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EB009-3A90-4DC6-8D3E-219841249F3F}"/>
              </a:ext>
            </a:extLst>
          </p:cNvPr>
          <p:cNvSpPr txBox="1"/>
          <p:nvPr/>
        </p:nvSpPr>
        <p:spPr>
          <a:xfrm>
            <a:off x="1032781" y="424543"/>
            <a:ext cx="9956347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/>
              <a:t>Предложение в решения </a:t>
            </a:r>
            <a:r>
              <a:rPr lang="en-US" sz="3600" dirty="0"/>
              <a:t>VII </a:t>
            </a:r>
            <a:r>
              <a:rPr lang="ru-RU" sz="3600" dirty="0"/>
              <a:t>Съезда НМП:</a:t>
            </a:r>
          </a:p>
          <a:p>
            <a:endParaRPr lang="ru-RU" sz="3600" dirty="0"/>
          </a:p>
          <a:p>
            <a:pPr algn="just"/>
            <a:r>
              <a:rPr lang="ru-RU" sz="3600" dirty="0"/>
              <a:t>– обратиться в Государственную Думу Российской Федерации с предложением дополнить </a:t>
            </a:r>
            <a:r>
              <a:rPr lang="ru-RU" altLang="ru-RU" sz="3600" dirty="0">
                <a:solidFill>
                  <a:prstClr val="black"/>
                </a:solidFill>
              </a:rPr>
              <a:t>Федеральный закон Российской Федерации от 21 ноября 2011 г. N 323-ФЗ</a:t>
            </a:r>
            <a:r>
              <a:rPr lang="en-US" altLang="ru-RU" sz="3600" dirty="0">
                <a:solidFill>
                  <a:prstClr val="black"/>
                </a:solidFill>
              </a:rPr>
              <a:t> </a:t>
            </a:r>
            <a:r>
              <a:rPr lang="ru-RU" altLang="ru-RU" sz="3600" dirty="0">
                <a:solidFill>
                  <a:prstClr val="black"/>
                </a:solidFill>
              </a:rPr>
              <a:t>"</a:t>
            </a:r>
            <a:r>
              <a:rPr lang="ru-RU" altLang="ru-RU" sz="3600" i="1" dirty="0">
                <a:solidFill>
                  <a:prstClr val="black"/>
                </a:solidFill>
              </a:rPr>
              <a:t>Об основах охраны здоровья граждан в Российской Федерации</a:t>
            </a:r>
            <a:r>
              <a:rPr lang="ru-RU" altLang="ru-RU" sz="3600" dirty="0">
                <a:solidFill>
                  <a:prstClr val="black"/>
                </a:solidFill>
              </a:rPr>
              <a:t>“ новой статьей «</a:t>
            </a:r>
            <a:r>
              <a:rPr lang="ru-RU" sz="3600" b="1" dirty="0"/>
              <a:t>Прижизненная </a:t>
            </a:r>
            <a:r>
              <a:rPr lang="ru-RU" sz="3600" b="1" dirty="0" err="1"/>
              <a:t>морфологиче-ская</a:t>
            </a:r>
            <a:r>
              <a:rPr lang="ru-RU" sz="3600" b="1" dirty="0"/>
              <a:t> диагностика заболеваний на биопсийном и операционном материале</a:t>
            </a:r>
            <a:r>
              <a:rPr lang="ru-RU" sz="36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547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09600" y="76258"/>
            <a:ext cx="109728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cs typeface="Arial" panose="020B0604020202020204" pitchFamily="34" charset="0"/>
              </a:rPr>
              <a:t>ОСНОВНЫЕ ЗАДАЧИ ПАТОЛОГОАНАТОМИЧЕСКОЙ СЛУЖБЫ</a:t>
            </a:r>
            <a:endParaRPr lang="ru-RU" alt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429" y="1186991"/>
            <a:ext cx="10543142" cy="5396371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rtlCol="0">
            <a:noAutofit/>
          </a:bodyPr>
          <a:lstStyle/>
          <a:p>
            <a:pPr marL="447675" indent="-447675" eaLnBrk="1" fontAlgn="auto" hangingPunct="1">
              <a:spcAft>
                <a:spcPts val="600"/>
              </a:spcAft>
              <a:defRPr/>
            </a:pPr>
            <a:r>
              <a:rPr lang="ru-RU" sz="2800" dirty="0"/>
              <a:t>Прижизненная морфологическая диагностика заболеваний на биопсийном и операционном материале</a:t>
            </a:r>
          </a:p>
          <a:p>
            <a:pPr marL="447675" indent="-447675" eaLnBrk="1" fontAlgn="auto" hangingPunct="1">
              <a:spcAft>
                <a:spcPts val="600"/>
              </a:spcAft>
              <a:defRPr/>
            </a:pPr>
            <a:r>
              <a:rPr lang="ru-RU" sz="2800" dirty="0"/>
              <a:t>Контроль качества лечебной и диагностической работы и выявление дефектов оказания медицинской помощи в лечебно-профилактических учреждениях на основе посмертной диагностики болезней и установления причины смерти на аутопсийном материале </a:t>
            </a:r>
          </a:p>
          <a:p>
            <a:pPr marL="447675" indent="-447675" eaLnBrk="1" fontAlgn="auto" hangingPunct="1">
              <a:spcAft>
                <a:spcPts val="600"/>
              </a:spcAft>
              <a:defRPr/>
            </a:pPr>
            <a:r>
              <a:rPr lang="ru-RU" sz="2800" dirty="0"/>
              <a:t>Повышение профессионального уровня врачей на основе клинических разборов летальных исходов и клинико-анатомических сопоставлений </a:t>
            </a:r>
          </a:p>
          <a:p>
            <a:pPr marL="447675" indent="-447675" eaLnBrk="1" fontAlgn="auto" hangingPunct="1">
              <a:spcAft>
                <a:spcPts val="600"/>
              </a:spcAft>
              <a:defRPr/>
            </a:pPr>
            <a:r>
              <a:rPr lang="ru-RU" sz="2800" dirty="0"/>
              <a:t>Статистическая разработка структуры смертности населения</a:t>
            </a:r>
            <a:endParaRPr lang="en-US" sz="2800" dirty="0"/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46BEA9A0-CE74-449E-B58A-9EF56A3442ED}"/>
              </a:ext>
            </a:extLst>
          </p:cNvPr>
          <p:cNvSpPr/>
          <p:nvPr/>
        </p:nvSpPr>
        <p:spPr>
          <a:xfrm>
            <a:off x="133680" y="1943100"/>
            <a:ext cx="11233891" cy="27187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6779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6125EFB-C70D-4F10-98B0-8528F90E0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897259" cy="50047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0BFFFE-1EFB-4350-AD9B-B87EA1D6B66E}"/>
              </a:ext>
            </a:extLst>
          </p:cNvPr>
          <p:cNvSpPr txBox="1"/>
          <p:nvPr/>
        </p:nvSpPr>
        <p:spPr>
          <a:xfrm>
            <a:off x="0" y="4919008"/>
            <a:ext cx="12192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Силами патологоанатомической службы страны в 2018 году выполнено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469 тыс.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посмертных патологоанатомических исследований …  При этом расхождения заключительного клинического и патологоанатомического диагнозов выявлены в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4,8%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случаев… Отмечена отрицательная семилетняя динамика показателя расхождений заключительного </a:t>
            </a:r>
            <a:r>
              <a:rPr lang="ru-RU" sz="2400" dirty="0">
                <a:solidFill>
                  <a:prstClr val="black"/>
                </a:solidFill>
              </a:rPr>
              <a:t>клинического и патологоанатомического диагнозов (– 59,7%).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0A898DE-58F5-42F3-89F1-0AB5EF1DFCD9}"/>
              </a:ext>
            </a:extLst>
          </p:cNvPr>
          <p:cNvCxnSpPr/>
          <p:nvPr/>
        </p:nvCxnSpPr>
        <p:spPr>
          <a:xfrm>
            <a:off x="1431985" y="6443932"/>
            <a:ext cx="94890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04E813-6001-4031-9C66-84EB0E0B28E5}"/>
              </a:ext>
            </a:extLst>
          </p:cNvPr>
          <p:cNvCxnSpPr>
            <a:cxnSpLocks/>
          </p:cNvCxnSpPr>
          <p:nvPr/>
        </p:nvCxnSpPr>
        <p:spPr>
          <a:xfrm>
            <a:off x="0" y="6768860"/>
            <a:ext cx="104465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6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1524000" y="199005"/>
            <a:ext cx="9144000" cy="769441"/>
            <a:chOff x="0" y="6732"/>
            <a:chExt cx="9144000" cy="769441"/>
          </a:xfrm>
        </p:grpSpPr>
        <p:sp>
          <p:nvSpPr>
            <p:cNvPr id="6" name="Заголовок 5"/>
            <p:cNvSpPr txBox="1">
              <a:spLocks/>
            </p:cNvSpPr>
            <p:nvPr/>
          </p:nvSpPr>
          <p:spPr>
            <a:xfrm>
              <a:off x="0" y="6732"/>
              <a:ext cx="9144000" cy="769441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     </a:t>
              </a: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Департамент здравоохранения города Москвы</a:t>
              </a:r>
            </a:p>
          </p:txBody>
        </p:sp>
        <p:pic>
          <p:nvPicPr>
            <p:cNvPr id="9" name="Picture 4" descr="https://images.vector-images.com/77/moscow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969" y="100160"/>
              <a:ext cx="500066" cy="551806"/>
            </a:xfrm>
            <a:prstGeom prst="rect">
              <a:avLst/>
            </a:prstGeom>
            <a:noFill/>
          </p:spPr>
        </p:pic>
      </p:grp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590551" y="1368556"/>
          <a:ext cx="9010899" cy="537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8969" y="968446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Процент расхождения диагнозов во взрослой сети ГБУЗ ДЗМ (1991- 2018гг.)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4C7C41-2CF4-40B5-B11F-CA93B8743B8D}"/>
              </a:ext>
            </a:extLst>
          </p:cNvPr>
          <p:cNvSpPr txBox="1"/>
          <p:nvPr/>
        </p:nvSpPr>
        <p:spPr>
          <a:xfrm>
            <a:off x="2068076" y="3118284"/>
            <a:ext cx="8121506" cy="33547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Перечень оснований для отказа в оплате медицинской помощи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49263" indent="-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3.13. Невыполнение по вине медицинской организации обязательного патологоанатомического вскрытия в соответствии с действующим законодательством</a:t>
            </a:r>
          </a:p>
          <a:p>
            <a:pPr marL="449263" indent="-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49263" indent="-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3.14. Наличие расхождений клинического и патологоанатомического диагнозов 2-3 категории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1" name="TextBox 3">
            <a:extLst>
              <a:ext uri="{FF2B5EF4-FFF2-40B4-BE49-F238E27FC236}">
                <a16:creationId xmlns="" xmlns:a16="http://schemas.microsoft.com/office/drawing/2014/main" id="{CA893638-51E7-41CA-B957-5FF808F5D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333375"/>
            <a:ext cx="7920038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cs typeface="Arial" panose="020B0604020202020204" pitchFamily="34" charset="0"/>
              </a:rPr>
              <a:t>Приказ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cs typeface="Arial" panose="020B0604020202020204" pitchFamily="34" charset="0"/>
              </a:rPr>
              <a:t>Федерального фонда обязательного медицинского страхования от 1 декабря 2010 г. № 230 "Об утверждении Порядка организации и проведения контроля объемов, сроков, качества и условий предоставления медицинской помощи по обязательному медицинскому страхованию" </a:t>
            </a:r>
            <a:endParaRPr lang="ru-RU" altLang="ru-RU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15" y="91440"/>
            <a:ext cx="79248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0357" y="5339645"/>
            <a:ext cx="7843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Приказ Минздрава закрепляет норму наказания за расхождение диагнозов</a:t>
            </a:r>
          </a:p>
          <a:p>
            <a:r>
              <a:rPr lang="ru-RU" dirty="0"/>
              <a:t>штрафом, этот штраф в 2,5 раза больше, чем штраф за непроведение патологоанатомического вскрытия, когда его следует делать по</a:t>
            </a:r>
          </a:p>
          <a:p>
            <a:r>
              <a:rPr lang="ru-RU" dirty="0"/>
              <a:t>законодательству.</a:t>
            </a:r>
          </a:p>
        </p:txBody>
      </p:sp>
    </p:spTree>
    <p:extLst>
      <p:ext uri="{BB962C8B-B14F-4D97-AF65-F5344CB8AC3E}">
        <p14:creationId xmlns:p14="http://schemas.microsoft.com/office/powerpoint/2010/main" val="23667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55825" y="188914"/>
            <a:ext cx="8261350" cy="61928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6575" indent="-536575">
              <a:lnSpc>
                <a:spcPct val="12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cs typeface="Arial" pitchFamily="34" charset="0"/>
              </a:rPr>
              <a:t>Органы управления здравоохранением не получают полной и адекватной информации, характеризующей причины смертности населения. </a:t>
            </a:r>
          </a:p>
          <a:p>
            <a:pPr marL="536575" indent="-536575">
              <a:lnSpc>
                <a:spcPct val="12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cs typeface="Arial" pitchFamily="34" charset="0"/>
              </a:rPr>
              <a:t>Вне поля зрения руководителей лечебных учреждений остаются дефекты клинической диагностики и связанные с ними недостатки лечебной работы.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782889" y="620713"/>
            <a:ext cx="7146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/>
              <a:t>При отсутствии полноценных патологоанатомических вскрытий</a:t>
            </a:r>
          </a:p>
        </p:txBody>
      </p:sp>
    </p:spTree>
    <p:extLst>
      <p:ext uri="{BB962C8B-B14F-4D97-AF65-F5344CB8AC3E}">
        <p14:creationId xmlns:p14="http://schemas.microsoft.com/office/powerpoint/2010/main" val="38183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EB009-3A90-4DC6-8D3E-219841249F3F}"/>
              </a:ext>
            </a:extLst>
          </p:cNvPr>
          <p:cNvSpPr txBox="1"/>
          <p:nvPr/>
        </p:nvSpPr>
        <p:spPr>
          <a:xfrm>
            <a:off x="1032781" y="424543"/>
            <a:ext cx="9956347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Предложение в решения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VII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Съезда НМП: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обратиться в Фонд обязательного медицинского страхования и Минздрав </a:t>
            </a:r>
            <a:r>
              <a:rPr lang="ru-RU" sz="3600" dirty="0">
                <a:solidFill>
                  <a:prstClr val="black"/>
                </a:solidFill>
                <a:latin typeface="Calibri" panose="020F0502020204030204"/>
              </a:rPr>
              <a:t>Российской Федерации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 предложением отменить штрафные санкции за расхождения клинического и патологоанатомического диагнозов.</a:t>
            </a:r>
          </a:p>
        </p:txBody>
      </p:sp>
    </p:spTree>
    <p:extLst>
      <p:ext uri="{BB962C8B-B14F-4D97-AF65-F5344CB8AC3E}">
        <p14:creationId xmlns:p14="http://schemas.microsoft.com/office/powerpoint/2010/main" val="11602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6D0807-68AF-4360-943C-CB1AEA820B1D}"/>
              </a:ext>
            </a:extLst>
          </p:cNvPr>
          <p:cNvSpPr txBox="1"/>
          <p:nvPr/>
        </p:nvSpPr>
        <p:spPr>
          <a:xfrm>
            <a:off x="1250830" y="228123"/>
            <a:ext cx="1010153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4000" dirty="0"/>
              <a:t>Отсутствует нормативно-правовая база по правилам сличения посмертного клинического и патологоанатомического диагнозов. </a:t>
            </a:r>
          </a:p>
          <a:p>
            <a:r>
              <a:rPr lang="ru-RU" sz="4000" dirty="0"/>
              <a:t>Из новых нормативных документов Минздрава РФ по патологоанатомической службе исчезло даже упоминание о клинико-анатомических конференциях, хотя прежними документами их деятельность подробно регламентировалась.</a:t>
            </a:r>
          </a:p>
        </p:txBody>
      </p:sp>
    </p:spTree>
    <p:extLst>
      <p:ext uri="{BB962C8B-B14F-4D97-AF65-F5344CB8AC3E}">
        <p14:creationId xmlns:p14="http://schemas.microsoft.com/office/powerpoint/2010/main" val="889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23A1A2-0324-4EE6-B073-AD1EBB44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31" y="418641"/>
            <a:ext cx="9500337" cy="57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09600" y="76258"/>
            <a:ext cx="109728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cs typeface="Arial" panose="020B0604020202020204" pitchFamily="34" charset="0"/>
              </a:rPr>
              <a:t>ОСНОВНЫЕ ЗАДАЧИ ПАТОЛОГОАНАТОМИЧЕСКОЙ СЛУЖБЫ</a:t>
            </a:r>
            <a:endParaRPr lang="ru-RU" alt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429" y="1186991"/>
            <a:ext cx="10543142" cy="5396371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rtlCol="0">
            <a:noAutofit/>
          </a:bodyPr>
          <a:lstStyle/>
          <a:p>
            <a:pPr marL="447675" indent="-447675" eaLnBrk="1" fontAlgn="auto" hangingPunct="1">
              <a:spcAft>
                <a:spcPts val="600"/>
              </a:spcAft>
              <a:defRPr/>
            </a:pPr>
            <a:r>
              <a:rPr lang="ru-RU" sz="2800" dirty="0"/>
              <a:t>Прижизненная морфологическая диагностика заболеваний на биопсийном и операционном материале</a:t>
            </a:r>
          </a:p>
          <a:p>
            <a:pPr marL="447675" indent="-447675" eaLnBrk="1" fontAlgn="auto" hangingPunct="1">
              <a:spcAft>
                <a:spcPts val="600"/>
              </a:spcAft>
              <a:defRPr/>
            </a:pPr>
            <a:r>
              <a:rPr lang="ru-RU" sz="2800" dirty="0"/>
              <a:t>Контроль качества лечебной и диагностической работы и выявление дефектов оказания медицинской помощи в лечебно-профилактических учреждениях на основе посмертной диагностики болезней и установления причины смерти на аутопсийном материале </a:t>
            </a:r>
          </a:p>
          <a:p>
            <a:pPr marL="447675" indent="-447675" eaLnBrk="1" fontAlgn="auto" hangingPunct="1">
              <a:spcAft>
                <a:spcPts val="600"/>
              </a:spcAft>
              <a:defRPr/>
            </a:pPr>
            <a:r>
              <a:rPr lang="ru-RU" sz="2800" dirty="0"/>
              <a:t>Повышение профессионального уровня врачей на основе клинических разборов летальных исходов и клинико-анатомических сопоставлений </a:t>
            </a:r>
          </a:p>
          <a:p>
            <a:pPr marL="447675" indent="-447675" eaLnBrk="1" fontAlgn="auto" hangingPunct="1">
              <a:spcAft>
                <a:spcPts val="600"/>
              </a:spcAft>
              <a:defRPr/>
            </a:pPr>
            <a:r>
              <a:rPr lang="ru-RU" sz="2800" dirty="0"/>
              <a:t>Статистическая разработка структуры смертности населения</a:t>
            </a:r>
            <a:endParaRPr lang="en-US" sz="2800" dirty="0"/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46BEA9A0-CE74-449E-B58A-9EF56A3442ED}"/>
              </a:ext>
            </a:extLst>
          </p:cNvPr>
          <p:cNvSpPr/>
          <p:nvPr/>
        </p:nvSpPr>
        <p:spPr>
          <a:xfrm>
            <a:off x="824429" y="900851"/>
            <a:ext cx="10208242" cy="1494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9351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9CE3FC-090F-42F1-B8AE-47B8098A50A7}"/>
              </a:ext>
            </a:extLst>
          </p:cNvPr>
          <p:cNvSpPr txBox="1"/>
          <p:nvPr/>
        </p:nvSpPr>
        <p:spPr>
          <a:xfrm>
            <a:off x="771787" y="545284"/>
            <a:ext cx="10729519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444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Одна из причин резкого снижения процента расхождений заключительного клинического и патологоанатомического диагнозов –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отказ от комбинированного основного заболевания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7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64F6C3-2549-4E78-B2A9-B32D992A8701}"/>
              </a:ext>
            </a:extLst>
          </p:cNvPr>
          <p:cNvSpPr txBox="1"/>
          <p:nvPr/>
        </p:nvSpPr>
        <p:spPr>
          <a:xfrm>
            <a:off x="662354" y="501161"/>
            <a:ext cx="10867292" cy="169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нормативных документах Минздрава России, Росздравнадзора, ФФОМС и т.д. расхождение диагнозов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расценивается как  </a:t>
            </a:r>
            <a:r>
              <a:rPr kumimoji="0" lang="ru-RU" altLang="ru-RU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дефект оказания медицинской помощи</a:t>
            </a:r>
            <a:endParaRPr kumimoji="0" lang="ru-RU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BECC7A4F-59CA-414A-A708-FB5E01E1F052}"/>
              </a:ext>
            </a:extLst>
          </p:cNvPr>
          <p:cNvSpPr/>
          <p:nvPr/>
        </p:nvSpPr>
        <p:spPr>
          <a:xfrm>
            <a:off x="2737338" y="2587435"/>
            <a:ext cx="3604846" cy="3464170"/>
          </a:xfrm>
          <a:prstGeom prst="ellipse">
            <a:avLst/>
          </a:prstGeom>
          <a:solidFill>
            <a:srgbClr val="ADC1E5">
              <a:alpha val="2784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D901477-85EC-41A3-9DF8-83DBE60BB2F3}"/>
              </a:ext>
            </a:extLst>
          </p:cNvPr>
          <p:cNvSpPr/>
          <p:nvPr/>
        </p:nvSpPr>
        <p:spPr>
          <a:xfrm>
            <a:off x="5234354" y="2587435"/>
            <a:ext cx="3604846" cy="3464170"/>
          </a:xfrm>
          <a:prstGeom prst="ellipse">
            <a:avLst/>
          </a:prstGeom>
          <a:solidFill>
            <a:srgbClr val="ADC1E5">
              <a:alpha val="2784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869DF17-ABB3-4B4F-83BD-27E92270EF98}"/>
              </a:ext>
            </a:extLst>
          </p:cNvPr>
          <p:cNvSpPr txBox="1"/>
          <p:nvPr/>
        </p:nvSpPr>
        <p:spPr>
          <a:xfrm>
            <a:off x="3049465" y="3633720"/>
            <a:ext cx="2980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Расхождение клинического (посмертного) и патологоанатомического диагнозов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290A5F-C892-43E8-9920-A4C1ABF96F0C}"/>
              </a:ext>
            </a:extLst>
          </p:cNvPr>
          <p:cNvSpPr txBox="1"/>
          <p:nvPr/>
        </p:nvSpPr>
        <p:spPr>
          <a:xfrm>
            <a:off x="5546481" y="3707923"/>
            <a:ext cx="298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Дефект оказания медицинской помощи </a:t>
            </a:r>
          </a:p>
        </p:txBody>
      </p:sp>
    </p:spTree>
    <p:extLst>
      <p:ext uri="{BB962C8B-B14F-4D97-AF65-F5344CB8AC3E}">
        <p14:creationId xmlns:p14="http://schemas.microsoft.com/office/powerpoint/2010/main" val="5141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ABEBB9C-B09D-4A37-91CE-E198D35D6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3341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33FA9BA-7299-4813-8AF6-D9B6FB5072FD}"/>
              </a:ext>
            </a:extLst>
          </p:cNvPr>
          <p:cNvSpPr txBox="1"/>
          <p:nvPr/>
        </p:nvSpPr>
        <p:spPr>
          <a:xfrm>
            <a:off x="319489" y="3822853"/>
            <a:ext cx="11556694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Пленум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РОП (2019 г. Челябинск) рекомендовал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исключить расхождения заключительного клинического и патологоанатомического диагнозов из перечня дефектов оказания медицинской помощи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73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61B7B1-31CA-4267-A224-07FD8AF4DA54}"/>
              </a:ext>
            </a:extLst>
          </p:cNvPr>
          <p:cNvSpPr txBox="1"/>
          <p:nvPr/>
        </p:nvSpPr>
        <p:spPr>
          <a:xfrm>
            <a:off x="220338" y="99152"/>
            <a:ext cx="11534660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2438" algn="just"/>
            <a:r>
              <a:rPr lang="ru-RU" sz="3200" dirty="0"/>
              <a:t>В соответствии с традициям отечественной медицины, </a:t>
            </a:r>
            <a:r>
              <a:rPr lang="ru-RU" sz="3200" b="1" dirty="0"/>
              <a:t>врачебную ошибку </a:t>
            </a:r>
            <a:r>
              <a:rPr lang="ru-RU" sz="3200" dirty="0"/>
              <a:t>следует рассматривать как добросовестное заблуждение врача по объективным или субъективным причинам без умысла причинения вреда больному. XI Пленум Российского общества патологоанатомов считает неправомочным отнесение врачебных ошибок к категории должностных правонарушений, требующих административного или уголовного рассмотрения. </a:t>
            </a:r>
          </a:p>
          <a:p>
            <a:pPr indent="452438" algn="just"/>
            <a:r>
              <a:rPr lang="ru-RU" sz="3200" dirty="0"/>
              <a:t>Имеется настоятельная потребность разработать и официально узаконить </a:t>
            </a:r>
            <a:r>
              <a:rPr lang="ru-RU" sz="3200" b="1" dirty="0"/>
              <a:t>юридическое определение врачебных ошибок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3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F18587-82EB-4340-9821-4F8695C50E6E}"/>
              </a:ext>
            </a:extLst>
          </p:cNvPr>
          <p:cNvSpPr txBox="1"/>
          <p:nvPr/>
        </p:nvSpPr>
        <p:spPr>
          <a:xfrm>
            <a:off x="295620" y="125546"/>
            <a:ext cx="11754996" cy="59462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0363">
              <a:spcAft>
                <a:spcPts val="1200"/>
              </a:spcAft>
            </a:pP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Централизация патологоанатомической службы позволяет решить следующие задачи:</a:t>
            </a:r>
          </a:p>
          <a:p>
            <a:pPr marL="720725" indent="-360363">
              <a:lnSpc>
                <a:spcPct val="90000"/>
              </a:lnSpc>
              <a:spcAft>
                <a:spcPts val="1200"/>
              </a:spcAft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⦁	Преодоление дефицитного финансирования </a:t>
            </a:r>
            <a:r>
              <a:rPr lang="ru-RU" sz="2400" dirty="0">
                <a:solidFill>
                  <a:prstClr val="black"/>
                </a:solidFill>
              </a:rPr>
              <a:t>по остаточному принципу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 патологоанатомических подразделений за счет экономии материально-технических ресурсов, ликвидации маломощных патологоанатомических подразделений и за счет рационального использования дорогостоящего и высокотехнологичного оборудования, </a:t>
            </a:r>
            <a:r>
              <a:rPr lang="ru-RU" sz="2400" dirty="0">
                <a:solidFill>
                  <a:prstClr val="black"/>
                </a:solidFill>
              </a:rPr>
              <a:t>рациональной логистики маршрутизации прижизненных морфологических исследований,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что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резко улучшит качество морфологической диагностики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marL="720725" indent="-360363">
              <a:lnSpc>
                <a:spcPct val="90000"/>
              </a:lnSpc>
              <a:spcAft>
                <a:spcPts val="1200"/>
              </a:spcAft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⦁	Преодоление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кадрового дефицита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врачей-патологоанатомов  и повышение их профессионального уровня;</a:t>
            </a:r>
          </a:p>
          <a:p>
            <a:pPr marL="720725" indent="-360363">
              <a:lnSpc>
                <a:spcPct val="90000"/>
              </a:lnSpc>
              <a:spcAft>
                <a:spcPts val="1200"/>
              </a:spcAft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⦁	Полноценная реализация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контрольной функции патологоанатомической службы в выявлении дефектов оказания медицинской помощи и в контроле качества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лечебно-диагностической работы за счет устранения административного подчинения патологоанатомов руководителям лечебно-профилактических учреждений.</a:t>
            </a:r>
          </a:p>
        </p:txBody>
      </p:sp>
    </p:spTree>
    <p:extLst>
      <p:ext uri="{BB962C8B-B14F-4D97-AF65-F5344CB8AC3E}">
        <p14:creationId xmlns:p14="http://schemas.microsoft.com/office/powerpoint/2010/main" val="4961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364" y="1977951"/>
            <a:ext cx="1355052" cy="1810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364" y="0"/>
            <a:ext cx="1396219" cy="17409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D1DC81-C525-450B-A88E-AC79DCDC9607}"/>
              </a:ext>
            </a:extLst>
          </p:cNvPr>
          <p:cNvSpPr txBox="1"/>
          <p:nvPr/>
        </p:nvSpPr>
        <p:spPr>
          <a:xfrm>
            <a:off x="8997042" y="263582"/>
            <a:ext cx="3020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Вице-президент Российского общества патологоанатомов профессор </a:t>
            </a:r>
            <a:r>
              <a:rPr lang="ru-RU" b="1" dirty="0"/>
              <a:t>Забозлаев Фёдор Георгиевич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7E9C91-F52D-4BCB-8694-24E20891C8C4}"/>
              </a:ext>
            </a:extLst>
          </p:cNvPr>
          <p:cNvSpPr txBox="1"/>
          <p:nvPr/>
        </p:nvSpPr>
        <p:spPr>
          <a:xfrm>
            <a:off x="8997042" y="2310807"/>
            <a:ext cx="3020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Вице-президент Российского общества патологоанатомов профессор </a:t>
            </a:r>
            <a:r>
              <a:rPr lang="ru-RU" b="1" dirty="0" err="1" smtClean="0"/>
              <a:t>Зайратьнц</a:t>
            </a:r>
            <a:r>
              <a:rPr lang="ru-RU" b="1" dirty="0" smtClean="0"/>
              <a:t> </a:t>
            </a:r>
            <a:r>
              <a:rPr lang="ru-RU" b="1" smtClean="0"/>
              <a:t>Олег </a:t>
            </a:r>
            <a:r>
              <a:rPr lang="ru-RU" b="1" smtClean="0"/>
              <a:t>Вадимович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187FD39-CC9B-4AF5-823A-86E52D6A5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33" y="1977951"/>
            <a:ext cx="6435031" cy="4853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BEB6066-5DCE-43B0-9C21-EC08136FD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524"/>
            <a:ext cx="3690257" cy="224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03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539A815-5ED0-4B88-BA62-5C036A04C85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5000" contrast="20000"/>
          </a:blip>
          <a:stretch>
            <a:fillRect/>
          </a:stretch>
        </p:blipFill>
        <p:spPr>
          <a:xfrm>
            <a:off x="4203864" y="3322720"/>
            <a:ext cx="7988135" cy="35352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32266A7-2BD5-41DD-90A9-53906312B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5999" cy="4541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60716B-0EEC-4D28-935B-A2F9EA5FAA2C}"/>
              </a:ext>
            </a:extLst>
          </p:cNvPr>
          <p:cNvSpPr txBox="1"/>
          <p:nvPr/>
        </p:nvSpPr>
        <p:spPr>
          <a:xfrm>
            <a:off x="6234544" y="344385"/>
            <a:ext cx="5818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26 марта 2018 г.</a:t>
            </a:r>
            <a:r>
              <a:rPr lang="ru-RU" sz="2400" dirty="0"/>
              <a:t> Комитет Государственной думы по охране здоровья провёл круглый стол на тему "</a:t>
            </a:r>
            <a:r>
              <a:rPr lang="ru-RU" sz="2400" b="1" dirty="0"/>
              <a:t>Совершенствование законодательного регулирования деятельности патологоанатомической службы. Проблемы и пути решения</a:t>
            </a:r>
            <a:r>
              <a:rPr lang="ru-RU" sz="24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50878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1E37B1-3DB8-42A0-804F-DAC72204719E}"/>
              </a:ext>
            </a:extLst>
          </p:cNvPr>
          <p:cNvSpPr txBox="1"/>
          <p:nvPr/>
        </p:nvSpPr>
        <p:spPr>
          <a:xfrm rot="20918775">
            <a:off x="1922721" y="1403498"/>
            <a:ext cx="8346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132485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6125EFB-C70D-4F10-98B0-8528F90E0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897259" cy="50047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0BFFFE-1EFB-4350-AD9B-B87EA1D6B66E}"/>
              </a:ext>
            </a:extLst>
          </p:cNvPr>
          <p:cNvSpPr txBox="1"/>
          <p:nvPr/>
        </p:nvSpPr>
        <p:spPr>
          <a:xfrm>
            <a:off x="361950" y="5192485"/>
            <a:ext cx="1147898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Силами патологоанатомической службы страны в 2018 году выполнено </a:t>
            </a:r>
            <a:r>
              <a:rPr lang="ru-RU" sz="2400" b="1" dirty="0"/>
              <a:t>8,9 млн.</a:t>
            </a:r>
            <a:r>
              <a:rPr lang="ru-RU" sz="2400" dirty="0"/>
              <a:t> случаев прижизненных патологоанатомических исследований биопсийного и операционного материала…  Отмечена положительная семилетняя динамика показателя (+11,8%). </a:t>
            </a:r>
          </a:p>
        </p:txBody>
      </p:sp>
    </p:spTree>
    <p:extLst>
      <p:ext uri="{BB962C8B-B14F-4D97-AF65-F5344CB8AC3E}">
        <p14:creationId xmlns:p14="http://schemas.microsoft.com/office/powerpoint/2010/main" val="23776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1638088" y="0"/>
            <a:ext cx="9144000" cy="1138773"/>
            <a:chOff x="114088" y="-192273"/>
            <a:chExt cx="9144000" cy="1138773"/>
          </a:xfrm>
        </p:grpSpPr>
        <p:sp>
          <p:nvSpPr>
            <p:cNvPr id="6" name="Заголовок 5"/>
            <p:cNvSpPr txBox="1">
              <a:spLocks/>
            </p:cNvSpPr>
            <p:nvPr/>
          </p:nvSpPr>
          <p:spPr>
            <a:xfrm>
              <a:off x="114088" y="-192273"/>
              <a:ext cx="9144000" cy="1138773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4400" b="1" dirty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      </a:t>
              </a:r>
              <a:r>
                <a:rPr lang="ru-RU" sz="2200" b="1" dirty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Департамент здравоохранения города Москвы</a:t>
              </a:r>
            </a:p>
            <a:p>
              <a:pPr algn="ctr">
                <a:spcBef>
                  <a:spcPct val="0"/>
                </a:spcBef>
                <a:defRPr/>
              </a:pPr>
              <a:endParaRPr lang="ru-RU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pic>
          <p:nvPicPr>
            <p:cNvPr id="9" name="Picture 4" descr="https://images.vector-images.com/77/moscow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-111267"/>
              <a:ext cx="500066" cy="551806"/>
            </a:xfrm>
            <a:prstGeom prst="rect">
              <a:avLst/>
            </a:prstGeom>
            <a:noFill/>
          </p:spPr>
        </p:pic>
      </p:grp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59935600"/>
              </p:ext>
            </p:extLst>
          </p:nvPr>
        </p:nvGraphicFramePr>
        <p:xfrm>
          <a:off x="1613996" y="3331309"/>
          <a:ext cx="8964008" cy="345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99197942"/>
              </p:ext>
            </p:extLst>
          </p:nvPr>
        </p:nvGraphicFramePr>
        <p:xfrm>
          <a:off x="1613996" y="883037"/>
          <a:ext cx="896400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ультистейнер Tissue-Tek® DRS™ 2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23" y="4438526"/>
            <a:ext cx="3414713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Модульная система заливки парафином Tissue-Tek® TEC™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0" y="4719636"/>
            <a:ext cx="302577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ЛГМ_CD30_1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73026"/>
            <a:ext cx="2379663" cy="1884363"/>
          </a:xfrm>
          <a:prstGeom prst="rect">
            <a:avLst/>
          </a:prstGeom>
          <a:noFill/>
          <a:ln w="3175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В-КлЛфМалЛф_CD23"/>
          <p:cNvPicPr>
            <a:picLocks noChangeAspect="1" noChangeArrowheads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08" y="57151"/>
            <a:ext cx="2409825" cy="1908175"/>
          </a:xfrm>
          <a:prstGeom prst="rect">
            <a:avLst/>
          </a:prstGeom>
          <a:noFill/>
          <a:ln w="3175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image002"/>
          <p:cNvPicPr>
            <a:picLocks noChangeAspect="1" noChangeArrowheads="1"/>
          </p:cNvPicPr>
          <p:nvPr/>
        </p:nvPicPr>
        <p:blipFill>
          <a:blip r:embed="rId8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73026"/>
            <a:ext cx="29876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Биочипы тканевые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r="10100"/>
          <a:stretch/>
        </p:blipFill>
        <p:spPr bwMode="auto">
          <a:xfrm>
            <a:off x="6096001" y="2397513"/>
            <a:ext cx="2024743" cy="1720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Конфокальная микроск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391163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444024"/>
              </p:ext>
            </p:extLst>
          </p:nvPr>
        </p:nvGraphicFramePr>
        <p:xfrm>
          <a:off x="8401051" y="2503876"/>
          <a:ext cx="19335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11" imgW="1933333" imgH="1438095" progId="">
                  <p:embed/>
                </p:oleObj>
              </mc:Choice>
              <mc:Fallback>
                <p:oleObj r:id="rId11" imgW="1933333" imgH="1438095" progId="">
                  <p:embed/>
                  <p:pic>
                    <p:nvPicPr>
                      <p:cNvPr id="9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1051" y="2503876"/>
                        <a:ext cx="1933575" cy="14382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143250" y="1916113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>
              <a:spcBef>
                <a:spcPct val="50000"/>
              </a:spcBef>
            </a:pPr>
            <a:r>
              <a:rPr lang="ru-RU" altLang="ru-RU" b="1" i="1" dirty="0" err="1">
                <a:solidFill>
                  <a:prstClr val="black"/>
                </a:solidFill>
              </a:rPr>
              <a:t>Иммуногистохимия</a:t>
            </a:r>
            <a:endParaRPr lang="ru-RU" altLang="ru-RU" b="1" i="1" dirty="0">
              <a:solidFill>
                <a:prstClr val="black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167563" y="1916113"/>
            <a:ext cx="335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>
              <a:spcBef>
                <a:spcPct val="50000"/>
              </a:spcBef>
            </a:pPr>
            <a:r>
              <a:rPr lang="ru-RU" altLang="ru-RU" b="1" i="1">
                <a:solidFill>
                  <a:prstClr val="black"/>
                </a:solidFill>
              </a:rPr>
              <a:t>Флюоресцентная гибридизация </a:t>
            </a:r>
            <a:r>
              <a:rPr lang="en-US" altLang="ru-RU" b="1" i="1">
                <a:solidFill>
                  <a:prstClr val="black"/>
                </a:solidFill>
              </a:rPr>
              <a:t>in situ</a:t>
            </a:r>
            <a:endParaRPr lang="ru-RU" altLang="ru-RU" b="1" i="1">
              <a:solidFill>
                <a:prstClr val="black"/>
              </a:solidFill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022953" y="4118364"/>
            <a:ext cx="2022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>
              <a:spcBef>
                <a:spcPct val="50000"/>
              </a:spcBef>
            </a:pPr>
            <a:r>
              <a:rPr lang="ru-RU" altLang="ru-RU" b="1" i="1" dirty="0">
                <a:solidFill>
                  <a:prstClr val="black"/>
                </a:solidFill>
              </a:rPr>
              <a:t>Конфокальная микроскопия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093052" y="4231076"/>
            <a:ext cx="216353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>
              <a:spcBef>
                <a:spcPct val="50000"/>
              </a:spcBef>
            </a:pPr>
            <a:r>
              <a:rPr lang="en-US" altLang="ru-RU" b="1" i="1" dirty="0">
                <a:solidFill>
                  <a:prstClr val="black"/>
                </a:solidFill>
              </a:rPr>
              <a:t>Tissue Microarray</a:t>
            </a:r>
            <a:endParaRPr lang="ru-RU" altLang="ru-RU" b="1" i="1" dirty="0">
              <a:solidFill>
                <a:prstClr val="black"/>
              </a:solidFill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8079971" y="4000625"/>
            <a:ext cx="2519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>
              <a:spcBef>
                <a:spcPct val="50000"/>
              </a:spcBef>
            </a:pPr>
            <a:r>
              <a:rPr lang="ru-RU" altLang="ru-RU" b="1" i="1" dirty="0">
                <a:solidFill>
                  <a:prstClr val="black"/>
                </a:solidFill>
              </a:rPr>
              <a:t>Технологии цифровой микроскопии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95439" y="5876926"/>
            <a:ext cx="8929687" cy="9239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ru-RU" dirty="0">
                <a:solidFill>
                  <a:prstClr val="white"/>
                </a:solidFill>
                <a:latin typeface="Calibri" panose="020F0502020204030204"/>
              </a:rPr>
              <a:t>Оснащение патологоанатомических отделений современным дорогостоящим </a:t>
            </a:r>
            <a:br>
              <a:rPr lang="ru-RU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dirty="0">
                <a:solidFill>
                  <a:prstClr val="white"/>
                </a:solidFill>
                <a:latin typeface="Calibri" panose="020F0502020204030204"/>
              </a:rPr>
              <a:t>и высокотехнологичным оборудованием ‒ необходимое условие  обеспечения должного уровня качества прижизненной морфологической диагностики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CF65BAD-57D8-44A6-9166-2050433255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5114" y="2391164"/>
            <a:ext cx="2592387" cy="1697871"/>
          </a:xfrm>
          <a:prstGeom prst="rect">
            <a:avLst/>
          </a:prstGeom>
        </p:spPr>
      </p:pic>
      <p:sp>
        <p:nvSpPr>
          <p:cNvPr id="18" name="Text Box 13">
            <a:extLst>
              <a:ext uri="{FF2B5EF4-FFF2-40B4-BE49-F238E27FC236}">
                <a16:creationId xmlns="" xmlns:a16="http://schemas.microsoft.com/office/drawing/2014/main" id="{23D35FA3-C825-4B8A-83A7-2BADDB915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030" y="4141787"/>
            <a:ext cx="202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>
              <a:spcBef>
                <a:spcPct val="50000"/>
              </a:spcBef>
            </a:pPr>
            <a:r>
              <a:rPr lang="ru-RU" altLang="ru-RU" b="1" i="1" dirty="0">
                <a:solidFill>
                  <a:prstClr val="black"/>
                </a:solidFill>
              </a:rPr>
              <a:t>Лазерная микродиссекция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84D0A4-D265-44BF-B9E1-2F494B68751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002034"/>
              </a:clrFrom>
              <a:clrTo>
                <a:srgbClr val="002034">
                  <a:alpha val="0"/>
                </a:srgbClr>
              </a:clrTo>
            </a:clrChange>
          </a:blip>
          <a:srcRect t="28711" b="24182"/>
          <a:stretch/>
        </p:blipFill>
        <p:spPr>
          <a:xfrm>
            <a:off x="2267579" y="4760502"/>
            <a:ext cx="3226935" cy="1140065"/>
          </a:xfrm>
          <a:prstGeom prst="rect">
            <a:avLst/>
          </a:prstGeom>
        </p:spPr>
      </p:pic>
      <p:sp>
        <p:nvSpPr>
          <p:cNvPr id="19" name="Text Box 13">
            <a:extLst>
              <a:ext uri="{FF2B5EF4-FFF2-40B4-BE49-F238E27FC236}">
                <a16:creationId xmlns="" xmlns:a16="http://schemas.microsoft.com/office/drawing/2014/main" id="{E8EA9BB0-93D4-4197-A5E1-D707F4DEE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411" y="5179109"/>
            <a:ext cx="202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>
              <a:spcBef>
                <a:spcPct val="50000"/>
              </a:spcBef>
            </a:pPr>
            <a:r>
              <a:rPr lang="ru-RU" altLang="ru-RU" b="1" i="1" dirty="0">
                <a:solidFill>
                  <a:prstClr val="black"/>
                </a:solidFill>
              </a:rPr>
              <a:t>Проточная </a:t>
            </a:r>
            <a:r>
              <a:rPr lang="ru-RU" altLang="ru-RU" b="1" i="1" dirty="0" err="1">
                <a:solidFill>
                  <a:prstClr val="black"/>
                </a:solidFill>
              </a:rPr>
              <a:t>цитометрия</a:t>
            </a:r>
            <a:endParaRPr lang="ru-RU" altLang="ru-RU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009F6D3-EB0F-4273-AA93-D5B7DEDAC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67" y="0"/>
            <a:ext cx="6762466" cy="68580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7559313-58A9-4CAB-9C89-113CB5557AD3}"/>
              </a:ext>
            </a:extLst>
          </p:cNvPr>
          <p:cNvCxnSpPr/>
          <p:nvPr/>
        </p:nvCxnSpPr>
        <p:spPr>
          <a:xfrm>
            <a:off x="7205031" y="4902506"/>
            <a:ext cx="18838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5CE2153C-9868-458A-BC13-CD4EFF702844}"/>
              </a:ext>
            </a:extLst>
          </p:cNvPr>
          <p:cNvCxnSpPr>
            <a:cxnSpLocks/>
          </p:cNvCxnSpPr>
          <p:nvPr/>
        </p:nvCxnSpPr>
        <p:spPr>
          <a:xfrm>
            <a:off x="3391358" y="5187109"/>
            <a:ext cx="56975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A0B1D71F-BF5B-41B4-84F0-44E748291C53}"/>
              </a:ext>
            </a:extLst>
          </p:cNvPr>
          <p:cNvCxnSpPr>
            <a:cxnSpLocks/>
          </p:cNvCxnSpPr>
          <p:nvPr/>
        </p:nvCxnSpPr>
        <p:spPr>
          <a:xfrm>
            <a:off x="3391358" y="5482728"/>
            <a:ext cx="56975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E45C36B-091B-4545-87B6-1ADDE08FCFE6}"/>
              </a:ext>
            </a:extLst>
          </p:cNvPr>
          <p:cNvCxnSpPr>
            <a:cxnSpLocks/>
          </p:cNvCxnSpPr>
          <p:nvPr/>
        </p:nvCxnSpPr>
        <p:spPr>
          <a:xfrm>
            <a:off x="3391358" y="5769167"/>
            <a:ext cx="56975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B7644A9D-01E9-4903-B875-95B0ED076E1D}"/>
              </a:ext>
            </a:extLst>
          </p:cNvPr>
          <p:cNvCxnSpPr>
            <a:cxnSpLocks/>
          </p:cNvCxnSpPr>
          <p:nvPr/>
        </p:nvCxnSpPr>
        <p:spPr>
          <a:xfrm>
            <a:off x="3391358" y="6066622"/>
            <a:ext cx="56975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04E7B9FE-7076-487E-B9C3-8C38293B8FFB}"/>
              </a:ext>
            </a:extLst>
          </p:cNvPr>
          <p:cNvCxnSpPr>
            <a:cxnSpLocks/>
          </p:cNvCxnSpPr>
          <p:nvPr/>
        </p:nvCxnSpPr>
        <p:spPr>
          <a:xfrm>
            <a:off x="3391358" y="6342044"/>
            <a:ext cx="56975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32042B8-5EA6-4C21-B024-E5B74B819B72}"/>
              </a:ext>
            </a:extLst>
          </p:cNvPr>
          <p:cNvCxnSpPr/>
          <p:nvPr/>
        </p:nvCxnSpPr>
        <p:spPr>
          <a:xfrm>
            <a:off x="3391358" y="6630318"/>
            <a:ext cx="18838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8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8048625" cy="426449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776" y="3152776"/>
            <a:ext cx="8048625" cy="37052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97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0162FB-A4AB-4466-B7F6-897E69FAB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847851" y="115888"/>
            <a:ext cx="8569325" cy="267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dirty="0">
                <a:solidFill>
                  <a:prstClr val="black"/>
                </a:solidFill>
              </a:rPr>
              <a:t>Федеральный закон Российской Федерации от 21 ноября 2011 г. N 323-ФЗ</a:t>
            </a:r>
            <a:r>
              <a:rPr lang="en-US" altLang="ru-RU" sz="2800" dirty="0">
                <a:solidFill>
                  <a:prstClr val="black"/>
                </a:solidFill>
              </a:rPr>
              <a:t> </a:t>
            </a:r>
            <a:r>
              <a:rPr lang="ru-RU" altLang="ru-RU" sz="2800" dirty="0">
                <a:solidFill>
                  <a:prstClr val="black"/>
                </a:solidFill>
              </a:rPr>
              <a:t>"Об основах охраны здоровья граждан в Российской Федерации“</a:t>
            </a:r>
            <a:endParaRPr lang="en-US" altLang="ru-RU" sz="2800" dirty="0">
              <a:solidFill>
                <a:prstClr val="black"/>
              </a:solidFill>
            </a:endParaRPr>
          </a:p>
          <a:p>
            <a:r>
              <a:rPr lang="ru-RU" altLang="ru-RU" sz="2800" dirty="0">
                <a:solidFill>
                  <a:prstClr val="black"/>
                </a:solidFill>
              </a:rPr>
              <a:t>…   …   …</a:t>
            </a:r>
          </a:p>
          <a:p>
            <a:r>
              <a:rPr lang="ru-RU" altLang="ru-RU" sz="2800" dirty="0">
                <a:solidFill>
                  <a:prstClr val="black"/>
                </a:solidFill>
              </a:rPr>
              <a:t>Статья 67. </a:t>
            </a:r>
            <a:r>
              <a:rPr lang="ru-RU" altLang="ru-RU" sz="2800" b="1" dirty="0">
                <a:solidFill>
                  <a:prstClr val="black"/>
                </a:solidFill>
              </a:rPr>
              <a:t>Проведение патолого-анатомических вскрытий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03389" y="2794000"/>
            <a:ext cx="8713787" cy="3919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9263">
              <a:lnSpc>
                <a:spcPct val="90000"/>
              </a:lnSpc>
              <a:defRPr/>
            </a:pPr>
            <a:r>
              <a:rPr lang="ru-RU" sz="2800" dirty="0">
                <a:solidFill>
                  <a:srgbClr val="FFFF00"/>
                </a:solidFill>
                <a:latin typeface="Calibri"/>
              </a:rPr>
              <a:t>В законе не предусмотрена статья, посвященная прижизненной морфологической (биопсийной) диагностике заболеваний, хотя она составляет 70‒80% работы патологоанатомов. Это упущение отражает недооценку этого важнейшего раздела работы патологоанатомической службы, что не дает возможности обеспечить качественное лечение больных, особенно в области онкологических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39093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828</Words>
  <Application>Microsoft Office PowerPoint</Application>
  <PresentationFormat>Широкоэкранный</PresentationFormat>
  <Paragraphs>106</Paragraphs>
  <Slides>27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27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Iowan Old Style Italic</vt:lpstr>
      <vt:lpstr>Iowan Old Style Roman</vt:lpstr>
      <vt:lpstr>Segoe Print</vt:lpstr>
      <vt:lpstr>Times New Roman</vt:lpstr>
      <vt:lpstr>Тема Office</vt:lpstr>
      <vt:lpstr>1_Тема Office</vt:lpstr>
      <vt:lpstr>2_Тема Office</vt:lpstr>
      <vt:lpstr>3_Тема Office</vt:lpstr>
      <vt:lpstr>Оформление по умолчанию</vt:lpstr>
      <vt:lpstr>4_Тема Office</vt:lpstr>
      <vt:lpstr>7_Тема Office</vt:lpstr>
      <vt:lpstr>5_Тема Office</vt:lpstr>
      <vt:lpstr>1_Оформление по умолчанию</vt:lpstr>
      <vt:lpstr>Презентация PowerPoint</vt:lpstr>
      <vt:lpstr>ОСНОВНЫЕ ЗАДАЧИ ПАТОЛОГОАНАТОМИЧЕСКОЙ СЛУЖБЫ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ЗАДАЧИ ПАТОЛОГОАНАТОМИЧЕСКОЙ СЛУЖБЫ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 Кактурский</dc:creator>
  <cp:lastModifiedBy>MT</cp:lastModifiedBy>
  <cp:revision>38</cp:revision>
  <dcterms:created xsi:type="dcterms:W3CDTF">2019-10-06T16:58:51Z</dcterms:created>
  <dcterms:modified xsi:type="dcterms:W3CDTF">2019-10-08T11:29:01Z</dcterms:modified>
</cp:coreProperties>
</file>