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8" r:id="rId5"/>
    <p:sldId id="259" r:id="rId6"/>
    <p:sldId id="260" r:id="rId7"/>
    <p:sldId id="267" r:id="rId8"/>
    <p:sldId id="272" r:id="rId9"/>
    <p:sldId id="273" r:id="rId10"/>
    <p:sldId id="274" r:id="rId11"/>
    <p:sldId id="263" r:id="rId12"/>
    <p:sldId id="264" r:id="rId13"/>
    <p:sldId id="268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Государственные ЛПУ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forward val="0.5"/>
            <c:backward val="0.5"/>
            <c:dispRSqr val="0"/>
            <c:dispEq val="0"/>
          </c:trendline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22375</c:v>
                </c:pt>
                <c:pt idx="1">
                  <c:v>25232</c:v>
                </c:pt>
                <c:pt idx="2">
                  <c:v>25840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Частные медицинские организации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forward val="0.5"/>
            <c:dispRSqr val="0"/>
            <c:dispEq val="0"/>
          </c:trendline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44111</c:v>
                </c:pt>
                <c:pt idx="1">
                  <c:v>46600</c:v>
                </c:pt>
                <c:pt idx="2">
                  <c:v>48481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ИЧП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forward val="0.5"/>
            <c:dispRSqr val="0"/>
            <c:dispEq val="0"/>
          </c:trendline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1">
                  <c:v>19208</c:v>
                </c:pt>
                <c:pt idx="2">
                  <c:v>16682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40776"/>
        <c:axId val="98286264"/>
      </c:barChart>
      <c:catAx>
        <c:axId val="6940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286264"/>
        <c:crosses val="autoZero"/>
        <c:auto val="1"/>
        <c:lblAlgn val="ctr"/>
        <c:lblOffset val="100"/>
        <c:noMultiLvlLbl val="0"/>
      </c:catAx>
      <c:valAx>
        <c:axId val="98286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40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ИЧП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50800" cap="rnd">
                <a:solidFill>
                  <a:schemeClr val="accent1">
                    <a:lumMod val="50000"/>
                  </a:schemeClr>
                </a:solidFill>
                <a:prstDash val="solid"/>
              </a:ln>
              <a:effectLst/>
            </c:spPr>
            <c:trendlineType val="linear"/>
            <c:forward val="1"/>
            <c:dispRSqr val="0"/>
            <c:dispEq val="0"/>
          </c:trendline>
          <c:cat>
            <c:numRef>
              <c:f>Лист1!$A$2:$A$3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19208</c:v>
                </c:pt>
                <c:pt idx="1">
                  <c:v>16682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042064"/>
        <c:axId val="132859072"/>
      </c:barChart>
      <c:catAx>
        <c:axId val="13204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859072"/>
        <c:crosses val="autoZero"/>
        <c:auto val="1"/>
        <c:lblAlgn val="ctr"/>
        <c:lblOffset val="100"/>
        <c:noMultiLvlLbl val="0"/>
      </c:catAx>
      <c:valAx>
        <c:axId val="13285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042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/>
              <a:t>Количество организаций</a:t>
            </a:r>
            <a:endParaRPr lang="ru-RU" sz="200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Количество государственных ЛПУ</c:v>
                </c:pt>
                <c:pt idx="1">
                  <c:v>Количество частных медицинских организаций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27.7</c:v>
                </c:pt>
                <c:pt idx="1">
                  <c:v>72.3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/>
              <a:t>Доля на рынке</a:t>
            </a:r>
            <a:endParaRPr lang="ru-RU" sz="200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/>
              </a:solidFill>
            </c:spPr>
          </c:dPt>
          <c:cat>
            <c:strRef>
              <c:f>Лист1!$A$2:$A$4</c:f>
              <c:strCache>
                <c:ptCount val="2"/>
                <c:pt idx="0">
                  <c:v>Доходы государственных ЛПУ</c:v>
                </c:pt>
                <c:pt idx="1">
                  <c:v>Доходы частных медицинских организаций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85.3</c:v>
                </c:pt>
                <c:pt idx="1">
                  <c:v>2.2999999999999998</c:v>
                </c:pt>
                <c:pt idx="2">
                  <c:v>12.4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Обязательное  медицинское страхование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132.6</c:v>
                </c:pt>
                <c:pt idx="1">
                  <c:v>190.2</c:v>
                </c:pt>
                <c:pt idx="2">
                  <c:v>278.10000000000002</c:v>
                </c:pt>
                <c:pt idx="3">
                  <c:v>378.1</c:v>
                </c:pt>
                <c:pt idx="4">
                  <c:v>450.1</c:v>
                </c:pt>
                <c:pt idx="5">
                  <c:v>476.2</c:v>
                </c:pt>
                <c:pt idx="6">
                  <c:v>595.20000000000005</c:v>
                </c:pt>
                <c:pt idx="7">
                  <c:v>966.5</c:v>
                </c:pt>
                <c:pt idx="8">
                  <c:v>1032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Платные медицинские услуги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109</c:v>
                </c:pt>
                <c:pt idx="1">
                  <c:v>137.19999999999999</c:v>
                </c:pt>
                <c:pt idx="2">
                  <c:v>161</c:v>
                </c:pt>
                <c:pt idx="3">
                  <c:v>195.8</c:v>
                </c:pt>
                <c:pt idx="4">
                  <c:v>220.7</c:v>
                </c:pt>
                <c:pt idx="5">
                  <c:v>252.1</c:v>
                </c:pt>
                <c:pt idx="6">
                  <c:v>288.10000000000002</c:v>
                </c:pt>
                <c:pt idx="7">
                  <c:v>332</c:v>
                </c:pt>
                <c:pt idx="8">
                  <c:v>415.7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Добровольное медицинское страхование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35.300000000000004</c:v>
                </c:pt>
                <c:pt idx="1">
                  <c:v>39.800000000000004</c:v>
                </c:pt>
                <c:pt idx="2">
                  <c:v>47.8</c:v>
                </c:pt>
                <c:pt idx="3">
                  <c:v>59.1</c:v>
                </c:pt>
                <c:pt idx="4">
                  <c:v>64.7</c:v>
                </c:pt>
                <c:pt idx="5">
                  <c:v>66.5</c:v>
                </c:pt>
                <c:pt idx="6">
                  <c:v>74.5</c:v>
                </c:pt>
                <c:pt idx="7">
                  <c:v>82.4</c:v>
                </c:pt>
                <c:pt idx="8">
                  <c:v>89.6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33394608"/>
        <c:axId val="133404048"/>
      </c:barChart>
      <c:catAx>
        <c:axId val="13339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404048"/>
        <c:crosses val="autoZero"/>
        <c:auto val="1"/>
        <c:lblAlgn val="ctr"/>
        <c:lblOffset val="100"/>
        <c:noMultiLvlLbl val="0"/>
      </c:catAx>
      <c:valAx>
        <c:axId val="1334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39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валовой выручки частных медицинских организаций, млрд. руб.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51.4</c:v>
                </c:pt>
                <c:pt idx="1">
                  <c:v>63.4</c:v>
                </c:pt>
                <c:pt idx="2">
                  <c:v>81.099999999999994</c:v>
                </c:pt>
                <c:pt idx="3">
                  <c:v>96.2</c:v>
                </c:pt>
                <c:pt idx="4">
                  <c:v>106.5</c:v>
                </c:pt>
                <c:pt idx="5">
                  <c:v>114.6</c:v>
                </c:pt>
                <c:pt idx="6">
                  <c:v>142.80000000000001</c:v>
                </c:pt>
                <c:pt idx="7">
                  <c:v>169.4</c:v>
                </c:pt>
                <c:pt idx="8">
                  <c:v>190.8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262264"/>
        <c:axId val="133832144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Доля частных медицинских организаций на рынке. %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416667521052119E-2"/>
                  <c:y val="-5.2364871829760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2916672647364922E-3"/>
                  <c:y val="-4.987130650453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41666752105212E-3"/>
                  <c:y val="-7.7300525082027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250002563157167E-3"/>
                  <c:y val="-9.9742613009067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0416667521052195E-2"/>
                  <c:y val="-0.10472974365952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7500003075787804E-2"/>
                  <c:y val="-8.7274786382934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7500003075787651E-2"/>
                  <c:y val="-7.7300525082027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3333336067366812E-2"/>
                  <c:y val="-6.4832698455894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19.5</c:v>
                </c:pt>
                <c:pt idx="1">
                  <c:v>17.3</c:v>
                </c:pt>
                <c:pt idx="2">
                  <c:v>16.7</c:v>
                </c:pt>
                <c:pt idx="3">
                  <c:v>15.2</c:v>
                </c:pt>
                <c:pt idx="4">
                  <c:v>14.5</c:v>
                </c:pt>
                <c:pt idx="5">
                  <c:v>14.4</c:v>
                </c:pt>
                <c:pt idx="6">
                  <c:v>14.9</c:v>
                </c:pt>
                <c:pt idx="7">
                  <c:v>12.3</c:v>
                </c:pt>
                <c:pt idx="8">
                  <c:v>12.4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856448"/>
        <c:axId val="133856056"/>
      </c:lineChart>
      <c:catAx>
        <c:axId val="134262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832144"/>
        <c:crosses val="autoZero"/>
        <c:auto val="1"/>
        <c:lblAlgn val="ctr"/>
        <c:lblOffset val="100"/>
        <c:noMultiLvlLbl val="0"/>
      </c:catAx>
      <c:valAx>
        <c:axId val="133832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262264"/>
        <c:crosses val="autoZero"/>
        <c:crossBetween val="between"/>
      </c:valAx>
      <c:valAx>
        <c:axId val="13385605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856448"/>
        <c:crosses val="max"/>
        <c:crossBetween val="between"/>
      </c:valAx>
      <c:catAx>
        <c:axId val="133856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3856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Частная система</c:v>
                </c:pt>
              </c:strCache>
            </c:strRef>
          </c:tx>
          <c:spPr>
            <a:ln w="6350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Лист1!$B$2:$B$10</c:f>
              <c:numCache>
                <c:formatCode>#,##0.####</c:formatCode>
                <c:ptCount val="9"/>
                <c:pt idx="0">
                  <c:v>0.39117825072796492</c:v>
                </c:pt>
                <c:pt idx="1">
                  <c:v>0.36659208047960651</c:v>
                </c:pt>
                <c:pt idx="2">
                  <c:v>0.38048104446830783</c:v>
                </c:pt>
                <c:pt idx="3">
                  <c:v>0.38106084243196708</c:v>
                </c:pt>
                <c:pt idx="4">
                  <c:v>0.37117517514775894</c:v>
                </c:pt>
                <c:pt idx="5">
                  <c:v>0.35270509576878034</c:v>
                </c:pt>
                <c:pt idx="6">
                  <c:v>0.40069366030665637</c:v>
                </c:pt>
                <c:pt idx="7">
                  <c:v>0.42461801924084608</c:v>
                </c:pt>
                <c:pt idx="8">
                  <c:v>0.42721776707972448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Государственная система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Лист1!$C$2:$C$10</c:f>
              <c:numCache>
                <c:formatCode>#,##0.####</c:formatCode>
                <c:ptCount val="9"/>
                <c:pt idx="0">
                  <c:v>0.39759227940405767</c:v>
                </c:pt>
                <c:pt idx="1">
                  <c:v>0.42692721734002548</c:v>
                </c:pt>
                <c:pt idx="2">
                  <c:v>0.37498133092931818</c:v>
                </c:pt>
                <c:pt idx="3">
                  <c:v>0.39456757226420647</c:v>
                </c:pt>
                <c:pt idx="4">
                  <c:v>0.39788179165811216</c:v>
                </c:pt>
                <c:pt idx="5">
                  <c:v>0.4230281754139894</c:v>
                </c:pt>
                <c:pt idx="6">
                  <c:v>0.40747104623005648</c:v>
                </c:pt>
                <c:pt idx="7">
                  <c:v>0.40738560773361637</c:v>
                </c:pt>
                <c:pt idx="8">
                  <c:v>0.50379191598984285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3857232"/>
        <c:axId val="133857624"/>
      </c:lineChart>
      <c:catAx>
        <c:axId val="13385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857624"/>
        <c:crosses val="autoZero"/>
        <c:auto val="1"/>
        <c:lblAlgn val="ctr"/>
        <c:lblOffset val="100"/>
        <c:noMultiLvlLbl val="0"/>
      </c:catAx>
      <c:valAx>
        <c:axId val="133857624"/>
        <c:scaling>
          <c:orientation val="minMax"/>
          <c:max val="0.51"/>
          <c:min val="0.35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#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85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Частная система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24.618835262207131</c:v>
                </c:pt>
                <c:pt idx="1">
                  <c:v>18.619321409148895</c:v>
                </c:pt>
                <c:pt idx="2">
                  <c:v>12.58067496091088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Государственная система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5.6563023571703885</c:v>
                </c:pt>
                <c:pt idx="1">
                  <c:v>11.919565041704402</c:v>
                </c:pt>
                <c:pt idx="2">
                  <c:v>38.321772170906968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3858408"/>
        <c:axId val="133858800"/>
      </c:lineChart>
      <c:catAx>
        <c:axId val="13385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858800"/>
        <c:crosses val="autoZero"/>
        <c:auto val="1"/>
        <c:lblAlgn val="ctr"/>
        <c:lblOffset val="100"/>
        <c:noMultiLvlLbl val="0"/>
      </c:catAx>
      <c:valAx>
        <c:axId val="133858800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858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0.11425</cdr:x>
      <cdr:y>0.28131</cdr:y>
    </cdr:from>
    <cdr:to>
      <cdr:x>0.13585</cdr:x>
      <cdr:y>0.51497</cdr:y>
    </cdr:to>
    <cdr:sp macro="" textlink="">
      <cdr:nvSpPr>
        <cdr:cNvPr id="2" name="Левая фигурная скобка 1"/>
        <cdr:cNvSpPr/>
      </cdr:nvSpPr>
      <cdr:spPr>
        <a:xfrm xmlns:a="http://schemas.openxmlformats.org/drawingml/2006/main" rot="2146312">
          <a:off x="1392898" y="1248323"/>
          <a:ext cx="263401" cy="1036852"/>
        </a:xfrm>
        <a:prstGeom xmlns:a="http://schemas.openxmlformats.org/drawingml/2006/main" prst="leftBrace">
          <a:avLst>
            <a:gd name="adj1" fmla="val 44696"/>
            <a:gd name="adj2" fmla="val 50000"/>
          </a:avLst>
        </a:prstGeom>
        <a:ln xmlns:a="http://schemas.openxmlformats.org/drawingml/2006/main" w="254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0.04691</cdr:x>
      <cdr:y>0.30246</cdr:y>
    </cdr:from>
    <cdr:to>
      <cdr:x>0.16839</cdr:x>
      <cdr:y>0.3562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1910" y="1342163"/>
          <a:ext cx="1481072" cy="238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/>
            <a:t>66 486</a:t>
          </a:r>
        </a:p>
      </cdr:txBody>
    </cdr:sp>
  </cdr:relSizeAnchor>
  <cdr:relSizeAnchor xmlns:cdr="http://schemas.openxmlformats.org/drawingml/2006/chartDrawing">
    <cdr:from>
      <cdr:x>0.42987</cdr:x>
      <cdr:y>0.22708</cdr:y>
    </cdr:from>
    <cdr:to>
      <cdr:x>0.45148</cdr:x>
      <cdr:y>0.46073</cdr:y>
    </cdr:to>
    <cdr:sp macro="" textlink="">
      <cdr:nvSpPr>
        <cdr:cNvPr id="4" name="Левая фигурная скобка 3"/>
        <cdr:cNvSpPr/>
      </cdr:nvSpPr>
      <cdr:spPr>
        <a:xfrm xmlns:a="http://schemas.openxmlformats.org/drawingml/2006/main" rot="2146312">
          <a:off x="5241027" y="1007665"/>
          <a:ext cx="263401" cy="1036852"/>
        </a:xfrm>
        <a:prstGeom xmlns:a="http://schemas.openxmlformats.org/drawingml/2006/main" prst="leftBrace">
          <a:avLst>
            <a:gd name="adj1" fmla="val 44696"/>
            <a:gd name="adj2" fmla="val 50000"/>
          </a:avLst>
        </a:prstGeom>
        <a:ln xmlns:a="http://schemas.openxmlformats.org/drawingml/2006/main" w="254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0.35938</cdr:x>
      <cdr:y>0.25308</cdr:y>
    </cdr:from>
    <cdr:to>
      <cdr:x>0.48086</cdr:x>
      <cdr:y>0.30682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381533" y="1123053"/>
          <a:ext cx="1481072" cy="238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/>
            <a:t>71 832</a:t>
          </a:r>
        </a:p>
      </cdr:txBody>
    </cdr:sp>
  </cdr:relSizeAnchor>
  <cdr:relSizeAnchor xmlns:cdr="http://schemas.openxmlformats.org/drawingml/2006/chartDrawing">
    <cdr:from>
      <cdr:x>0.74197</cdr:x>
      <cdr:y>0.20416</cdr:y>
    </cdr:from>
    <cdr:to>
      <cdr:x>0.76358</cdr:x>
      <cdr:y>0.43782</cdr:y>
    </cdr:to>
    <cdr:sp macro="" textlink="">
      <cdr:nvSpPr>
        <cdr:cNvPr id="6" name="Левая фигурная скобка 5"/>
        <cdr:cNvSpPr/>
      </cdr:nvSpPr>
      <cdr:spPr>
        <a:xfrm xmlns:a="http://schemas.openxmlformats.org/drawingml/2006/main" rot="2146312">
          <a:off x="9046111" y="905982"/>
          <a:ext cx="263401" cy="1036853"/>
        </a:xfrm>
        <a:prstGeom xmlns:a="http://schemas.openxmlformats.org/drawingml/2006/main" prst="leftBrace">
          <a:avLst>
            <a:gd name="adj1" fmla="val 44696"/>
            <a:gd name="adj2" fmla="val 50000"/>
          </a:avLst>
        </a:prstGeom>
        <a:ln xmlns:a="http://schemas.openxmlformats.org/drawingml/2006/main" w="254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0.67022</cdr:x>
      <cdr:y>0.22149</cdr:y>
    </cdr:from>
    <cdr:to>
      <cdr:x>0.79169</cdr:x>
      <cdr:y>0.27524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171270" y="982887"/>
          <a:ext cx="1481073" cy="2384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/>
            <a:t>74 321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0.55568</cdr:x>
      <cdr:y>0.27086</cdr:y>
    </cdr:from>
    <cdr:to>
      <cdr:x>0.71514</cdr:x>
      <cdr:y>0.4566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92129" y="1347754"/>
          <a:ext cx="973394" cy="924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0.09819</cdr:x>
      <cdr:y>0.11455</cdr:y>
    </cdr:from>
    <cdr:to>
      <cdr:x>0.14524</cdr:x>
      <cdr:y>0.18765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56608" y="539349"/>
          <a:ext cx="554206" cy="344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19,5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0.11352</cdr:x>
      <cdr:y>0.18765</cdr:y>
    </cdr:from>
    <cdr:to>
      <cdr:x>0.1202</cdr:x>
      <cdr:y>0.22106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337188" y="883479"/>
          <a:ext cx="78658" cy="15731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ABD7-7C3C-427C-A74A-2A9BF239AF9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132-B17F-4553-9680-EA785034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59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ABD7-7C3C-427C-A74A-2A9BF239AF9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132-B17F-4553-9680-EA785034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75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ABD7-7C3C-427C-A74A-2A9BF239AF9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132-B17F-4553-9680-EA785034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1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ABD7-7C3C-427C-A74A-2A9BF239AF9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132-B17F-4553-9680-EA785034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96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ABD7-7C3C-427C-A74A-2A9BF239AF9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132-B17F-4553-9680-EA785034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27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ABD7-7C3C-427C-A74A-2A9BF239AF9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132-B17F-4553-9680-EA785034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15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ABD7-7C3C-427C-A74A-2A9BF239AF9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132-B17F-4553-9680-EA785034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17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ABD7-7C3C-427C-A74A-2A9BF239AF9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132-B17F-4553-9680-EA785034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0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ABD7-7C3C-427C-A74A-2A9BF239AF9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132-B17F-4553-9680-EA785034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11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ABD7-7C3C-427C-A74A-2A9BF239AF9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132-B17F-4553-9680-EA785034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2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ABD7-7C3C-427C-A74A-2A9BF239AF9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F132-B17F-4553-9680-EA785034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76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DABD7-7C3C-427C-A74A-2A9BF239AF9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8F132-B17F-4553-9680-EA7850346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36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ks.ru/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br.ru/" TargetMode="External"/><Relationship Id="rId5" Type="http://schemas.openxmlformats.org/officeDocument/2006/relationships/hyperlink" Target="http://www.minfin.ru/" TargetMode="External"/><Relationship Id="rId4" Type="http://schemas.openxmlformats.org/officeDocument/2006/relationships/hyperlink" Target="http://www.ffoms.ru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78425"/>
            <a:ext cx="12192000" cy="23876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Системный кризис цивилизованного рынка медицинских услуг</a:t>
            </a:r>
            <a:endParaRPr lang="ru-RU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47575"/>
            <a:ext cx="12192000" cy="1655762"/>
          </a:xfrm>
        </p:spPr>
        <p:txBody>
          <a:bodyPr>
            <a:noAutofit/>
          </a:bodyPr>
          <a:lstStyle/>
          <a:p>
            <a:r>
              <a:rPr lang="ru-RU" dirty="0" smtClean="0"/>
              <a:t>Президент Первой общероссийской ассоциации врачей частной практики,</a:t>
            </a:r>
          </a:p>
          <a:p>
            <a:r>
              <a:rPr lang="ru-RU" dirty="0" smtClean="0"/>
              <a:t>Член президиума Национальной медицинской палаты,</a:t>
            </a:r>
          </a:p>
          <a:p>
            <a:r>
              <a:rPr lang="ru-RU" dirty="0" smtClean="0"/>
              <a:t>Председатель комитета НМП по рынку медицинских услуг,</a:t>
            </a:r>
          </a:p>
          <a:p>
            <a:r>
              <a:rPr lang="ru-RU" dirty="0" smtClean="0"/>
              <a:t>Член общественного совета Министерства здравоохранения Российской </a:t>
            </a:r>
            <a:r>
              <a:rPr lang="ru-RU" dirty="0" err="1" smtClean="0"/>
              <a:t>Федарации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Член экспертного совета при Федеральной антимонопольной службе</a:t>
            </a:r>
          </a:p>
          <a:p>
            <a:r>
              <a:rPr lang="ru-RU" b="1" dirty="0" smtClean="0"/>
              <a:t>Каменев Алексей Викторович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983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Федеральный закон от 29 ноября 2007 г. N 286-ФЗ "О взаимном страховании"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Статья 4. Объекты взаимного страхования</a:t>
            </a:r>
          </a:p>
          <a:p>
            <a:pPr marL="0" indent="0">
              <a:buNone/>
            </a:pPr>
            <a:r>
              <a:rPr lang="ru-RU" dirty="0"/>
              <a:t>Объектами взаимного страхования являются объекты имущественного страхования, то есть имущественные интересы членов общества, связанные, в частности, с:</a:t>
            </a:r>
          </a:p>
          <a:p>
            <a:pPr marL="0" indent="0">
              <a:buNone/>
            </a:pPr>
            <a:r>
              <a:rPr lang="ru-RU" dirty="0"/>
              <a:t>1) владением, пользованием и распоряжением имуществом (страхование имущества);</a:t>
            </a:r>
          </a:p>
          <a:p>
            <a:pPr marL="0" indent="0">
              <a:buNone/>
            </a:pPr>
            <a:r>
              <a:rPr lang="ru-RU" dirty="0"/>
              <a:t>2) риском наступления ответственности за причинение вреда жизни, здоровью или имуществу других лиц, а в случаях, предусмотренных законом, риском ответственности за нарушение договора (страхование гражданской ответственности);</a:t>
            </a:r>
          </a:p>
          <a:p>
            <a:pPr marL="0" indent="0">
              <a:buNone/>
            </a:pPr>
            <a:r>
              <a:rPr lang="ru-RU" dirty="0"/>
              <a:t>3) осуществлением предпринимательской деятельности (страхование предпринимательских рисков).</a:t>
            </a:r>
          </a:p>
        </p:txBody>
      </p:sp>
    </p:spTree>
    <p:extLst>
      <p:ext uri="{BB962C8B-B14F-4D97-AF65-F5344CB8AC3E}">
        <p14:creationId xmlns:p14="http://schemas.microsoft.com/office/powerpoint/2010/main" val="2667249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законы рынка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98041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ru-RU" sz="6000" dirty="0"/>
              <a:t>Закон стоимости</a:t>
            </a:r>
          </a:p>
          <a:p>
            <a:pPr lvl="0"/>
            <a:r>
              <a:rPr lang="ru-RU" sz="6000" dirty="0"/>
              <a:t>Закон спроса и предложения</a:t>
            </a:r>
          </a:p>
          <a:p>
            <a:pPr lvl="0"/>
            <a:r>
              <a:rPr lang="ru-RU" sz="6000" dirty="0"/>
              <a:t>Закон </a:t>
            </a:r>
            <a:r>
              <a:rPr lang="ru-RU" sz="6000" dirty="0" smtClean="0"/>
              <a:t>конкуренции </a:t>
            </a:r>
            <a:r>
              <a:rPr lang="ru-RU" sz="6000" dirty="0"/>
              <a:t>(равенство участников рынка)</a:t>
            </a:r>
          </a:p>
          <a:p>
            <a:pPr marL="0" indent="0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6603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Регуляторы цивилизованного рынка медицинских услуг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99756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/>
              <a:t>Государственные </a:t>
            </a:r>
            <a:r>
              <a:rPr lang="ru-RU" sz="3600" dirty="0"/>
              <a:t>регуляторы: лицензирование, налоговая политика, государственный санитарно-эпидемиологический надзор, </a:t>
            </a:r>
            <a:r>
              <a:rPr lang="ru-RU" sz="3600" dirty="0" smtClean="0"/>
              <a:t>ФАС. </a:t>
            </a:r>
            <a:endParaRPr lang="ru-RU" sz="3600" dirty="0"/>
          </a:p>
          <a:p>
            <a:pPr lvl="0"/>
            <a:r>
              <a:rPr lang="ru-RU" sz="3600" dirty="0"/>
              <a:t>Общественные регуляторы</a:t>
            </a:r>
            <a:r>
              <a:rPr lang="ru-RU" sz="3600" dirty="0" smtClean="0"/>
              <a:t>. Медицинские ассоциации, </a:t>
            </a:r>
            <a:r>
              <a:rPr lang="ru-RU" sz="3600" dirty="0"/>
              <a:t>общественные и экспертные советы. </a:t>
            </a:r>
          </a:p>
          <a:p>
            <a:pPr lvl="0"/>
            <a:r>
              <a:rPr lang="ru-RU" sz="3600" dirty="0" smtClean="0"/>
              <a:t>Саморегулирование. 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5681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Предлагаемые меры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Необходимо сохранить систему ОМС, дополнить и усилить ее </a:t>
            </a:r>
            <a:r>
              <a:rPr lang="ru-RU" sz="5400" b="1" dirty="0"/>
              <a:t>обществами взаимного страхования</a:t>
            </a:r>
          </a:p>
        </p:txBody>
      </p:sp>
    </p:spTree>
    <p:extLst>
      <p:ext uri="{BB962C8B-B14F-4D97-AF65-F5344CB8AC3E}">
        <p14:creationId xmlns:p14="http://schemas.microsoft.com/office/powerpoint/2010/main" val="391680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535" y="275436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959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92941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количества юридических лиц и ИЧП, осуществляющих деятельность в здравоохранении</a:t>
            </a:r>
            <a:r>
              <a:rPr lang="ru-RU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Российской Федерации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82126"/>
              </p:ext>
            </p:extLst>
          </p:nvPr>
        </p:nvGraphicFramePr>
        <p:xfrm>
          <a:off x="0" y="1825625"/>
          <a:ext cx="12192000" cy="443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6476" y="6361469"/>
            <a:ext cx="11985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 – официальный сайт Федеральной службы государственной статистики http://www.gks.ru</a:t>
            </a:r>
            <a:endParaRPr lang="ru-RU" dirty="0"/>
          </a:p>
        </p:txBody>
      </p:sp>
      <p:sp>
        <p:nvSpPr>
          <p:cNvPr id="8" name="Левая фигурная скобка 7"/>
          <p:cNvSpPr/>
          <p:nvPr/>
        </p:nvSpPr>
        <p:spPr>
          <a:xfrm rot="5400000">
            <a:off x="9987041" y="1393921"/>
            <a:ext cx="300033" cy="1918493"/>
          </a:xfrm>
          <a:prstGeom prst="leftBrace">
            <a:avLst>
              <a:gd name="adj1" fmla="val 44696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TextBox 1"/>
          <p:cNvSpPr txBox="1"/>
          <p:nvPr/>
        </p:nvSpPr>
        <p:spPr>
          <a:xfrm>
            <a:off x="9400381" y="1818504"/>
            <a:ext cx="1481072" cy="2384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/>
              <a:t>91 003</a:t>
            </a:r>
          </a:p>
        </p:txBody>
      </p:sp>
      <p:sp>
        <p:nvSpPr>
          <p:cNvPr id="10" name="Левая фигурная скобка 9"/>
          <p:cNvSpPr/>
          <p:nvPr/>
        </p:nvSpPr>
        <p:spPr>
          <a:xfrm rot="5400000">
            <a:off x="6181958" y="1393921"/>
            <a:ext cx="300033" cy="1918493"/>
          </a:xfrm>
          <a:prstGeom prst="leftBrace">
            <a:avLst>
              <a:gd name="adj1" fmla="val 44696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TextBox 2"/>
          <p:cNvSpPr txBox="1"/>
          <p:nvPr/>
        </p:nvSpPr>
        <p:spPr>
          <a:xfrm>
            <a:off x="5556885" y="1803087"/>
            <a:ext cx="1481073" cy="2384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/>
              <a:t>91 040</a:t>
            </a:r>
          </a:p>
        </p:txBody>
      </p:sp>
    </p:spTree>
    <p:extLst>
      <p:ext uri="{BB962C8B-B14F-4D97-AF65-F5344CB8AC3E}">
        <p14:creationId xmlns:p14="http://schemas.microsoft.com/office/powerpoint/2010/main" val="25357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ИЧП в здравоохранении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2301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316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6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Государственная и частная системы здравоохранения. Количество организаций и их доля на рынке в 2013 г.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538265"/>
              </p:ext>
            </p:extLst>
          </p:nvPr>
        </p:nvGraphicFramePr>
        <p:xfrm>
          <a:off x="0" y="1326620"/>
          <a:ext cx="6104467" cy="497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652508609"/>
              </p:ext>
            </p:extLst>
          </p:nvPr>
        </p:nvGraphicFramePr>
        <p:xfrm>
          <a:off x="6129866" y="1326620"/>
          <a:ext cx="6062133" cy="4966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6476" y="6400797"/>
            <a:ext cx="11985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 – официальный сайт Федеральной службы государственной статистики http://www.gks.ru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06471" y="2890683"/>
            <a:ext cx="1740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Количество государственных </a:t>
            </a:r>
            <a:r>
              <a:rPr lang="ru-RU" sz="1600" b="1" dirty="0" smtClean="0"/>
              <a:t>ЛПУ  25 840</a:t>
            </a:r>
          </a:p>
          <a:p>
            <a:r>
              <a:rPr lang="ru-RU" sz="1600" b="1" dirty="0" smtClean="0"/>
              <a:t>27,7 </a:t>
            </a:r>
            <a:r>
              <a:rPr lang="ru-RU" sz="1600" b="1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38225" y="4230241"/>
            <a:ext cx="23064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Количество частных медицинских организаций </a:t>
            </a:r>
            <a:r>
              <a:rPr lang="ru-RU" sz="1600" b="1" dirty="0" smtClean="0"/>
              <a:t> 65 163</a:t>
            </a:r>
          </a:p>
          <a:p>
            <a:r>
              <a:rPr lang="ru-RU" sz="1600" b="1" dirty="0" smtClean="0"/>
              <a:t>72,3 </a:t>
            </a:r>
            <a:r>
              <a:rPr lang="ru-RU" sz="1600" b="1" dirty="0"/>
              <a:t>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975897" y="2086793"/>
            <a:ext cx="133279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Доля частных медицинских организаций – 190,8 млрд. руб. </a:t>
            </a:r>
            <a:r>
              <a:rPr lang="ru-RU" sz="1400" b="1" dirty="0"/>
              <a:t>12,4 %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188036" y="4332572"/>
            <a:ext cx="2483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Доля государственных ЛПУ – 1 346,5 млрд. руб.</a:t>
            </a:r>
          </a:p>
          <a:p>
            <a:r>
              <a:rPr lang="ru-RU" sz="1600" b="1" dirty="0" smtClean="0"/>
              <a:t>87,6 </a:t>
            </a:r>
            <a:r>
              <a:rPr lang="ru-RU" sz="1600" b="1" dirty="0"/>
              <a:t>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857044" y="1502017"/>
            <a:ext cx="133279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Доля частных медицинских организаций в системе ОМС 2,3 </a:t>
            </a:r>
            <a:r>
              <a:rPr lang="ru-RU" sz="1400" b="1" dirty="0"/>
              <a:t>%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030065" y="2419957"/>
            <a:ext cx="511277" cy="234753"/>
          </a:xfrm>
          <a:prstGeom prst="straightConnector1">
            <a:avLst/>
          </a:prstGeom>
          <a:ln w="254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1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3" y="-7406"/>
            <a:ext cx="11817925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соотношения ДМС, ОМС и платных услуг в российском здравоохранении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045154"/>
              </p:ext>
            </p:extLst>
          </p:nvPr>
        </p:nvGraphicFramePr>
        <p:xfrm>
          <a:off x="436418" y="1318157"/>
          <a:ext cx="11755580" cy="4677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2287" y="5903145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Источники:</a:t>
            </a:r>
          </a:p>
          <a:p>
            <a:r>
              <a:rPr lang="ru-RU" sz="1200" dirty="0" smtClean="0"/>
              <a:t>официальный сайт Федеральной службы государственной статистики </a:t>
            </a:r>
            <a:r>
              <a:rPr lang="ru-RU" sz="1200" dirty="0" smtClean="0">
                <a:hlinkClick r:id="rId3"/>
              </a:rPr>
              <a:t>http://www.gks.ru</a:t>
            </a:r>
            <a:endParaRPr lang="ru-RU" sz="1200" dirty="0" smtClean="0"/>
          </a:p>
          <a:p>
            <a:r>
              <a:rPr lang="ru-RU" sz="1200" dirty="0" smtClean="0"/>
              <a:t>официальный сайт Федерального фонда ОМС </a:t>
            </a:r>
            <a:r>
              <a:rPr lang="en-US" sz="1200" dirty="0" smtClean="0">
                <a:hlinkClick r:id="rId4"/>
              </a:rPr>
              <a:t>http://www.ffoms.ru</a:t>
            </a:r>
            <a:r>
              <a:rPr lang="ru-RU" sz="1200" dirty="0" smtClean="0"/>
              <a:t> </a:t>
            </a:r>
          </a:p>
        </p:txBody>
      </p:sp>
      <p:sp>
        <p:nvSpPr>
          <p:cNvPr id="8" name="TextBox 2"/>
          <p:cNvSpPr txBox="1"/>
          <p:nvPr/>
        </p:nvSpPr>
        <p:spPr>
          <a:xfrm>
            <a:off x="661220" y="1459714"/>
            <a:ext cx="1481073" cy="2384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м</a:t>
            </a:r>
            <a:r>
              <a:rPr lang="ru-RU" sz="2400" b="1" dirty="0" smtClean="0"/>
              <a:t>лрд. рублей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87836" y="6096757"/>
            <a:ext cx="5604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официальный сайт Министерства финансов </a:t>
            </a:r>
            <a:r>
              <a:rPr lang="en-US" sz="1200" dirty="0" smtClean="0">
                <a:hlinkClick r:id="rId5"/>
              </a:rPr>
              <a:t>http://www.minfin.ru</a:t>
            </a:r>
            <a:r>
              <a:rPr lang="ru-RU" sz="1200" dirty="0" smtClean="0"/>
              <a:t> </a:t>
            </a:r>
          </a:p>
          <a:p>
            <a:r>
              <a:rPr lang="ru-RU" sz="1200" dirty="0" smtClean="0"/>
              <a:t>официальный сайт Центрального банка Российской Федерации </a:t>
            </a:r>
            <a:r>
              <a:rPr lang="ru-RU" sz="1200" dirty="0" smtClean="0">
                <a:hlinkClick r:id="rId6"/>
              </a:rPr>
              <a:t>http://www.cbr.ru</a:t>
            </a:r>
            <a:r>
              <a:rPr lang="ru-RU" sz="1200" dirty="0" smtClean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8865" y="3913239"/>
            <a:ext cx="737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277,0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977716" y="1511769"/>
            <a:ext cx="968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1537,3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487563" y="3708339"/>
            <a:ext cx="84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367,1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574027" y="3543907"/>
            <a:ext cx="79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486,9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827641" y="3246674"/>
            <a:ext cx="86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</a:t>
            </a:r>
            <a:r>
              <a:rPr lang="ru-RU" dirty="0" smtClean="0"/>
              <a:t>633,0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982929" y="3056653"/>
            <a:ext cx="879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  <a:r>
              <a:rPr lang="ru-RU" dirty="0" smtClean="0"/>
              <a:t>735,5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310283" y="2871987"/>
            <a:ext cx="791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794,8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573841" y="2604833"/>
            <a:ext cx="81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957,8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9596283" y="1829629"/>
            <a:ext cx="973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</a:t>
            </a:r>
            <a:r>
              <a:rPr lang="ru-RU" dirty="0" smtClean="0"/>
              <a:t>1380,9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7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128" y="1334"/>
            <a:ext cx="11847871" cy="1719311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рынка медицинских услуг для частной системы здравоохранения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" name="Объект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20507"/>
              </p:ext>
            </p:extLst>
          </p:nvPr>
        </p:nvGraphicFramePr>
        <p:xfrm>
          <a:off x="412954" y="1505760"/>
          <a:ext cx="11779043" cy="470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06476" y="6400797"/>
            <a:ext cx="11985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 – официальный сайт Федеральной службы государственной статистики http://www.gks.ru</a:t>
            </a:r>
            <a:endParaRPr lang="ru-RU" dirty="0"/>
          </a:p>
        </p:txBody>
      </p:sp>
      <p:sp>
        <p:nvSpPr>
          <p:cNvPr id="29" name="TextBox 2"/>
          <p:cNvSpPr txBox="1"/>
          <p:nvPr/>
        </p:nvSpPr>
        <p:spPr>
          <a:xfrm>
            <a:off x="747250" y="3590199"/>
            <a:ext cx="1481073" cy="2384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м</a:t>
            </a:r>
            <a:r>
              <a:rPr lang="ru-RU" sz="2400" b="1" dirty="0" smtClean="0"/>
              <a:t>лрд. рублей</a:t>
            </a:r>
            <a:endParaRPr lang="ru-RU" sz="2400" b="1" dirty="0"/>
          </a:p>
        </p:txBody>
      </p:sp>
      <p:sp>
        <p:nvSpPr>
          <p:cNvPr id="30" name="TextBox 2"/>
          <p:cNvSpPr txBox="1"/>
          <p:nvPr/>
        </p:nvSpPr>
        <p:spPr>
          <a:xfrm>
            <a:off x="11287431" y="1129625"/>
            <a:ext cx="1481073" cy="2384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/>
              <a:t>%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4375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636" y="531381"/>
            <a:ext cx="11776364" cy="13389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затрат на платные медицинские услуги в частной </a:t>
            </a:r>
            <a:r>
              <a:rPr lang="ru-RU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государственной системах здравоохранения </a:t>
            </a:r>
            <a:r>
              <a:rPr lang="ru-RU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общего объема денежных доходов населения</a:t>
            </a:r>
            <a:br>
              <a:rPr lang="ru-RU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254701"/>
              </p:ext>
            </p:extLst>
          </p:nvPr>
        </p:nvGraphicFramePr>
        <p:xfrm>
          <a:off x="509154" y="1825624"/>
          <a:ext cx="11682845" cy="4554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2"/>
          <p:cNvSpPr txBox="1"/>
          <p:nvPr/>
        </p:nvSpPr>
        <p:spPr>
          <a:xfrm>
            <a:off x="589935" y="1994863"/>
            <a:ext cx="1481073" cy="2384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/>
              <a:t>%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552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6301"/>
            <a:ext cx="11137490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Прирост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платных услуг в частной и государственной систем по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сравнению к предыдущему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%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879601"/>
              </p:ext>
            </p:extLst>
          </p:nvPr>
        </p:nvGraphicFramePr>
        <p:xfrm>
          <a:off x="838200" y="1825624"/>
          <a:ext cx="10515600" cy="4732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2"/>
          <p:cNvSpPr txBox="1"/>
          <p:nvPr/>
        </p:nvSpPr>
        <p:spPr>
          <a:xfrm>
            <a:off x="838200" y="2535638"/>
            <a:ext cx="1481073" cy="2384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/>
              <a:t>%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69570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33" y="365125"/>
            <a:ext cx="12098867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Федеральный закон от 26 июля 2006 г. N 135-ФЗ "О защите конкуренции"</a:t>
            </a:r>
            <a:br>
              <a:rPr lang="ru-RU" dirty="0"/>
            </a:br>
            <a:r>
              <a:rPr lang="ru-RU" dirty="0"/>
              <a:t>Статья 7. Монопольно низкая цена товара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333" y="1854196"/>
            <a:ext cx="11624734" cy="467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/>
              <a:t>1. Монопольно низкой ценой товара является цена, установленная </a:t>
            </a:r>
            <a:r>
              <a:rPr lang="ru-RU" sz="1200" b="1" dirty="0"/>
              <a:t>занимающим доминирующее положение хозяйствующим субъектом</a:t>
            </a:r>
            <a:r>
              <a:rPr lang="ru-RU" sz="1200" dirty="0"/>
              <a:t>, если эта цена ниже суммы необходимых для производства и реализации такого товара расходов и прибыли и ниже цены, которая сформировалась в условиях конкуренции на сопоставимом товарном рынке, при наличии такого рынка на территории Российской Федерации или за ее пределами, в том числе установленная:</a:t>
            </a:r>
          </a:p>
          <a:p>
            <a:pPr marL="0" indent="0">
              <a:buNone/>
            </a:pPr>
            <a:r>
              <a:rPr lang="ru-RU" sz="1200" dirty="0"/>
              <a:t>1) путем снижения ранее установленной цены товара, если при этом выполняются в совокупности следующие условия:</a:t>
            </a:r>
          </a:p>
          <a:p>
            <a:pPr marL="0" indent="0">
              <a:buNone/>
            </a:pPr>
            <a:r>
              <a:rPr lang="ru-RU" sz="1200" dirty="0"/>
              <a:t>а) расходы, необходимые для производства и реализации товара, остались неизменными или их изменение не соответствует изменению цены товара;</a:t>
            </a:r>
          </a:p>
          <a:p>
            <a:pPr marL="0" indent="0">
              <a:buNone/>
            </a:pPr>
            <a:r>
              <a:rPr lang="ru-RU" sz="1200" dirty="0"/>
              <a:t>б) состав продавцов или покупателей товара остался неизменным либо изменение состава продавцов или покупателей товара является незначительным;</a:t>
            </a:r>
          </a:p>
          <a:p>
            <a:pPr marL="0" indent="0">
              <a:buNone/>
            </a:pPr>
            <a:r>
              <a:rPr lang="ru-RU" sz="1200" dirty="0"/>
              <a:t>в) условия обращения товара на товарном рынке, в том числе обусловленные мерами государственного регулирования, включая налогообложение, тарифное регулирование, остались неизменными или их изменение несоразмерно изменению цены товара;</a:t>
            </a:r>
          </a:p>
          <a:p>
            <a:pPr marL="0" indent="0">
              <a:buNone/>
            </a:pPr>
            <a:r>
              <a:rPr lang="ru-RU" sz="1200" dirty="0"/>
              <a:t>2) путем поддержания или </a:t>
            </a:r>
            <a:r>
              <a:rPr lang="ru-RU" sz="1200" dirty="0" err="1"/>
              <a:t>неповышения</a:t>
            </a:r>
            <a:r>
              <a:rPr lang="ru-RU" sz="1200" dirty="0"/>
              <a:t> ранее установленной цены товара, если при этом выполняются в совокупности следующие условия:</a:t>
            </a:r>
          </a:p>
          <a:p>
            <a:pPr marL="0" indent="0">
              <a:buNone/>
            </a:pPr>
            <a:r>
              <a:rPr lang="ru-RU" sz="1200" dirty="0"/>
              <a:t>а) расходы, необходимые для производства и реализации товара, существенно возросли;</a:t>
            </a:r>
          </a:p>
          <a:p>
            <a:pPr marL="0" indent="0">
              <a:buNone/>
            </a:pPr>
            <a:r>
              <a:rPr lang="ru-RU" sz="1200" dirty="0"/>
              <a:t>б) состав продавцов или покупателей товара обусловливает возможность изменения цены товара в сторону увеличения;</a:t>
            </a:r>
          </a:p>
          <a:p>
            <a:pPr marL="0" indent="0">
              <a:buNone/>
            </a:pPr>
            <a:r>
              <a:rPr lang="ru-RU" sz="1200" dirty="0"/>
              <a:t>в) условия обращения товара на товарном рынке, в том числе обусловленные мерами государственного регулирования, включая налогообложение, тарифное регулирование, обеспечивают возможность изменения цены товара в сторону увеличения.</a:t>
            </a:r>
          </a:p>
          <a:p>
            <a:pPr marL="0" indent="0">
              <a:buNone/>
            </a:pPr>
            <a:r>
              <a:rPr lang="ru-RU" sz="1200" dirty="0"/>
              <a:t>2. Не признается монопольно низкой цена товара в случае, если:</a:t>
            </a:r>
          </a:p>
          <a:p>
            <a:pPr marL="0" indent="0">
              <a:buNone/>
            </a:pPr>
            <a:r>
              <a:rPr lang="ru-RU" sz="1200" dirty="0"/>
              <a:t>1) она установлена субъектом естественной монополии в пределах тарифа на такой товар, определенного в соответствии с законодательством Российской Федерации;</a:t>
            </a:r>
          </a:p>
          <a:p>
            <a:r>
              <a:rPr lang="ru-RU" sz="1200" dirty="0"/>
              <a:t>2) она не ниже цены, которая сформировалась в условиях конкуренции на сопоставимом товарном рынке;</a:t>
            </a:r>
          </a:p>
          <a:p>
            <a:r>
              <a:rPr lang="ru-RU" sz="1200" dirty="0"/>
              <a:t>3) ее установление продавцом товара не повлекло или не могло повлечь за собой ограничение конкуренции в связи с сокращением числа не входящих с продавцами или покупателями товара в одну группу лиц хозяйствующих субъектов на соответствующем товарном рынке.</a:t>
            </a:r>
          </a:p>
        </p:txBody>
      </p:sp>
    </p:spTree>
    <p:extLst>
      <p:ext uri="{BB962C8B-B14F-4D97-AF65-F5344CB8AC3E}">
        <p14:creationId xmlns:p14="http://schemas.microsoft.com/office/powerpoint/2010/main" val="9531290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796</Words>
  <Application>Microsoft Office PowerPoint</Application>
  <PresentationFormat>Широкоэкранный</PresentationFormat>
  <Paragraphs>84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Системный кризис цивилизованного рынка медицинских услуг</vt:lpstr>
      <vt:lpstr>Динамика количества юридических лиц и ИЧП, осуществляющих деятельность в здравоохранении Российской Федерации </vt:lpstr>
      <vt:lpstr>Количество ИЧП в здравоохранении </vt:lpstr>
      <vt:lpstr>Государственная и частная системы здравоохранения. Количество организаций и их доля на рынке в 2013 г. </vt:lpstr>
      <vt:lpstr>Динамика соотношения ДМС, ОМС и платных услуг в российском здравоохранении</vt:lpstr>
      <vt:lpstr>Динамика рынка медицинских услуг для частной системы здравоохранения</vt:lpstr>
      <vt:lpstr>% затрат на платные медицинские услуги в частной и государственной системах здравоохранения от общего объема денежных доходов населения </vt:lpstr>
      <vt:lpstr>Прирост платных услуг в частной и государственной систем по сравнению к предыдущему году %</vt:lpstr>
      <vt:lpstr>Федеральный закон от 26 июля 2006 г. N 135-ФЗ "О защите конкуренции" Статья 7. Монопольно низкая цена товара</vt:lpstr>
      <vt:lpstr>Федеральный закон от 29 ноября 2007 г. N 286-ФЗ "О взаимном страховании"</vt:lpstr>
      <vt:lpstr>Общие законы рынка</vt:lpstr>
      <vt:lpstr>Регуляторы цивилизованного рынка медицинских услуг</vt:lpstr>
      <vt:lpstr>Предлагаемые меры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Системный кризис цивилизованного рынка медицинских услуг</dc:title>
  <dc:creator>1</dc:creator>
  <cp:lastModifiedBy>1</cp:lastModifiedBy>
  <cp:revision>79</cp:revision>
  <dcterms:created xsi:type="dcterms:W3CDTF">2015-02-20T05:00:23Z</dcterms:created>
  <dcterms:modified xsi:type="dcterms:W3CDTF">2015-05-20T13:05:13Z</dcterms:modified>
</cp:coreProperties>
</file>